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57"/>
  </p:notesMasterIdLst>
  <p:sldIdLst>
    <p:sldId id="256" r:id="rId5"/>
    <p:sldId id="734" r:id="rId6"/>
    <p:sldId id="735" r:id="rId7"/>
    <p:sldId id="733" r:id="rId8"/>
    <p:sldId id="799" r:id="rId9"/>
    <p:sldId id="793" r:id="rId10"/>
    <p:sldId id="258" r:id="rId11"/>
    <p:sldId id="736" r:id="rId12"/>
    <p:sldId id="739" r:id="rId13"/>
    <p:sldId id="741" r:id="rId14"/>
    <p:sldId id="745" r:id="rId15"/>
    <p:sldId id="746" r:id="rId16"/>
    <p:sldId id="748" r:id="rId17"/>
    <p:sldId id="750" r:id="rId18"/>
    <p:sldId id="751" r:id="rId19"/>
    <p:sldId id="801" r:id="rId20"/>
    <p:sldId id="802" r:id="rId21"/>
    <p:sldId id="804" r:id="rId22"/>
    <p:sldId id="759" r:id="rId23"/>
    <p:sldId id="760" r:id="rId24"/>
    <p:sldId id="754" r:id="rId25"/>
    <p:sldId id="785" r:id="rId26"/>
    <p:sldId id="427" r:id="rId27"/>
    <p:sldId id="790" r:id="rId28"/>
    <p:sldId id="787" r:id="rId29"/>
    <p:sldId id="788" r:id="rId30"/>
    <p:sldId id="808" r:id="rId31"/>
    <p:sldId id="791" r:id="rId32"/>
    <p:sldId id="789" r:id="rId33"/>
    <p:sldId id="810" r:id="rId34"/>
    <p:sldId id="755" r:id="rId35"/>
    <p:sldId id="762" r:id="rId36"/>
    <p:sldId id="814" r:id="rId37"/>
    <p:sldId id="816" r:id="rId38"/>
    <p:sldId id="815" r:id="rId39"/>
    <p:sldId id="812" r:id="rId40"/>
    <p:sldId id="765" r:id="rId41"/>
    <p:sldId id="768" r:id="rId42"/>
    <p:sldId id="770" r:id="rId43"/>
    <p:sldId id="813" r:id="rId44"/>
    <p:sldId id="761" r:id="rId45"/>
    <p:sldId id="805" r:id="rId46"/>
    <p:sldId id="771" r:id="rId47"/>
    <p:sldId id="821" r:id="rId48"/>
    <p:sldId id="824" r:id="rId49"/>
    <p:sldId id="826" r:id="rId50"/>
    <p:sldId id="776" r:id="rId51"/>
    <p:sldId id="828" r:id="rId52"/>
    <p:sldId id="781" r:id="rId53"/>
    <p:sldId id="266" r:id="rId54"/>
    <p:sldId id="783" r:id="rId55"/>
    <p:sldId id="797" r:id="rId56"/>
  </p:sldIdLst>
  <p:sldSz cx="12192000" cy="6858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7074" autoAdjust="0"/>
  </p:normalViewPr>
  <p:slideViewPr>
    <p:cSldViewPr snapToGrid="0">
      <p:cViewPr varScale="1">
        <p:scale>
          <a:sx n="86" d="100"/>
          <a:sy n="86" d="100"/>
        </p:scale>
        <p:origin x="3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E8FA36D-5E8A-4F84-88FC-630CE2A06D2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C900F4-21D6-46A7-84A8-796A68CAD183}">
      <dgm:prSet/>
      <dgm:spPr/>
      <dgm:t>
        <a:bodyPr/>
        <a:lstStyle/>
        <a:p>
          <a:r>
            <a:rPr lang="fr-FR" b="1"/>
            <a:t>Le recteur de l’académie</a:t>
          </a:r>
          <a:endParaRPr lang="en-US"/>
        </a:p>
      </dgm:t>
    </dgm:pt>
    <dgm:pt modelId="{414CBF92-779D-4A06-9337-3F556B4CA1B4}" type="parTrans" cxnId="{BA318857-F6DA-45C5-9E2A-3ED589E8A311}">
      <dgm:prSet/>
      <dgm:spPr/>
      <dgm:t>
        <a:bodyPr/>
        <a:lstStyle/>
        <a:p>
          <a:endParaRPr lang="en-US"/>
        </a:p>
      </dgm:t>
    </dgm:pt>
    <dgm:pt modelId="{2FC27596-2B04-46FC-9D20-BD32062F3AE0}" type="sibTrans" cxnId="{BA318857-F6DA-45C5-9E2A-3ED589E8A311}">
      <dgm:prSet/>
      <dgm:spPr/>
      <dgm:t>
        <a:bodyPr/>
        <a:lstStyle/>
        <a:p>
          <a:endParaRPr lang="en-US"/>
        </a:p>
      </dgm:t>
    </dgm:pt>
    <dgm:pt modelId="{80947067-61A6-40C3-A230-D7632F0A48DB}">
      <dgm:prSet/>
      <dgm:spPr/>
      <dgm:t>
        <a:bodyPr/>
        <a:lstStyle/>
        <a:p>
          <a:r>
            <a:rPr lang="fr-FR" b="1"/>
            <a:t>Le chef de corps commandant le RSMA</a:t>
          </a:r>
          <a:endParaRPr lang="en-US"/>
        </a:p>
      </dgm:t>
    </dgm:pt>
    <dgm:pt modelId="{9058D796-9AC9-42BB-A7C3-721FDE64C9E3}" type="parTrans" cxnId="{2BADEC53-6A3D-45DE-A1AE-AE23B1B04DFF}">
      <dgm:prSet/>
      <dgm:spPr/>
      <dgm:t>
        <a:bodyPr/>
        <a:lstStyle/>
        <a:p>
          <a:endParaRPr lang="en-US"/>
        </a:p>
      </dgm:t>
    </dgm:pt>
    <dgm:pt modelId="{2EE1994F-80B2-4643-A6BA-8A760DCE800F}" type="sibTrans" cxnId="{2BADEC53-6A3D-45DE-A1AE-AE23B1B04DFF}">
      <dgm:prSet/>
      <dgm:spPr/>
      <dgm:t>
        <a:bodyPr/>
        <a:lstStyle/>
        <a:p>
          <a:endParaRPr lang="en-US"/>
        </a:p>
      </dgm:t>
    </dgm:pt>
    <dgm:pt modelId="{71F23119-A677-4F76-829F-441C33FEC231}">
      <dgm:prSet/>
      <dgm:spPr/>
      <dgm:t>
        <a:bodyPr/>
        <a:lstStyle/>
        <a:p>
          <a:r>
            <a:rPr lang="fr-FR" b="1"/>
            <a:t>La directrice de la DIECCTE</a:t>
          </a:r>
          <a:endParaRPr lang="en-US"/>
        </a:p>
      </dgm:t>
    </dgm:pt>
    <dgm:pt modelId="{8B6811CB-5170-4765-B23F-321D05BC1C80}" type="parTrans" cxnId="{2794AAB2-1F0E-4C53-972A-0002D5186BFB}">
      <dgm:prSet/>
      <dgm:spPr/>
      <dgm:t>
        <a:bodyPr/>
        <a:lstStyle/>
        <a:p>
          <a:endParaRPr lang="en-US"/>
        </a:p>
      </dgm:t>
    </dgm:pt>
    <dgm:pt modelId="{1E473E08-1A90-4281-A351-63D2E493EB34}" type="sibTrans" cxnId="{2794AAB2-1F0E-4C53-972A-0002D5186BFB}">
      <dgm:prSet/>
      <dgm:spPr/>
      <dgm:t>
        <a:bodyPr/>
        <a:lstStyle/>
        <a:p>
          <a:endParaRPr lang="en-US"/>
        </a:p>
      </dgm:t>
    </dgm:pt>
    <dgm:pt modelId="{5CF15E2B-C800-4DD0-B298-A6BF1D9E848D}">
      <dgm:prSet/>
      <dgm:spPr/>
      <dgm:t>
        <a:bodyPr/>
        <a:lstStyle/>
        <a:p>
          <a:r>
            <a:rPr lang="fr-FR" b="1"/>
            <a:t>La directrice de la DRJSCS</a:t>
          </a:r>
          <a:endParaRPr lang="en-US"/>
        </a:p>
      </dgm:t>
    </dgm:pt>
    <dgm:pt modelId="{4BEE52B4-2484-4959-A5A7-0DD2F9952433}" type="parTrans" cxnId="{6D7EAD01-8A97-4763-BCF6-D9816489992C}">
      <dgm:prSet/>
      <dgm:spPr/>
      <dgm:t>
        <a:bodyPr/>
        <a:lstStyle/>
        <a:p>
          <a:endParaRPr lang="en-US"/>
        </a:p>
      </dgm:t>
    </dgm:pt>
    <dgm:pt modelId="{D65969AB-EFAD-4125-B867-CCC1B15DFD23}" type="sibTrans" cxnId="{6D7EAD01-8A97-4763-BCF6-D9816489992C}">
      <dgm:prSet/>
      <dgm:spPr/>
      <dgm:t>
        <a:bodyPr/>
        <a:lstStyle/>
        <a:p>
          <a:endParaRPr lang="en-US"/>
        </a:p>
      </dgm:t>
    </dgm:pt>
    <dgm:pt modelId="{AC4F9E24-1FFC-409B-B90A-0AEADFC76533}">
      <dgm:prSet/>
      <dgm:spPr/>
      <dgm:t>
        <a:bodyPr/>
        <a:lstStyle/>
        <a:p>
          <a:r>
            <a:rPr lang="fr-FR" b="1"/>
            <a:t>Le directeur de la mer</a:t>
          </a:r>
          <a:endParaRPr lang="en-US"/>
        </a:p>
      </dgm:t>
    </dgm:pt>
    <dgm:pt modelId="{0420A904-EEDF-44F6-862E-FA3F4501DA93}" type="parTrans" cxnId="{4E366BFB-A187-4D36-8325-908747C04F81}">
      <dgm:prSet/>
      <dgm:spPr/>
      <dgm:t>
        <a:bodyPr/>
        <a:lstStyle/>
        <a:p>
          <a:endParaRPr lang="en-US"/>
        </a:p>
      </dgm:t>
    </dgm:pt>
    <dgm:pt modelId="{BE41AA67-ABEF-4B8F-88D9-C4A6BA7221D9}" type="sibTrans" cxnId="{4E366BFB-A187-4D36-8325-908747C04F81}">
      <dgm:prSet/>
      <dgm:spPr/>
      <dgm:t>
        <a:bodyPr/>
        <a:lstStyle/>
        <a:p>
          <a:endParaRPr lang="en-US"/>
        </a:p>
      </dgm:t>
    </dgm:pt>
    <dgm:pt modelId="{33193CFB-BBAD-4CB9-8746-CCC8F93F1EC3}">
      <dgm:prSet/>
      <dgm:spPr/>
      <dgm:t>
        <a:bodyPr/>
        <a:lstStyle/>
        <a:p>
          <a:r>
            <a:rPr lang="fr-FR" b="1"/>
            <a:t>Le directeur de la DAAF</a:t>
          </a:r>
          <a:endParaRPr lang="en-US"/>
        </a:p>
      </dgm:t>
    </dgm:pt>
    <dgm:pt modelId="{7F683EB4-8F3C-4DBE-8056-7A9FA6A6D49C}" type="parTrans" cxnId="{8AF14BF0-2149-41FE-A64A-F1ABF3B41BD9}">
      <dgm:prSet/>
      <dgm:spPr/>
      <dgm:t>
        <a:bodyPr/>
        <a:lstStyle/>
        <a:p>
          <a:endParaRPr lang="en-US"/>
        </a:p>
      </dgm:t>
    </dgm:pt>
    <dgm:pt modelId="{FD4D6E57-F51D-4386-822B-3A91270D4C1B}" type="sibTrans" cxnId="{8AF14BF0-2149-41FE-A64A-F1ABF3B41BD9}">
      <dgm:prSet/>
      <dgm:spPr/>
      <dgm:t>
        <a:bodyPr/>
        <a:lstStyle/>
        <a:p>
          <a:endParaRPr lang="en-US"/>
        </a:p>
      </dgm:t>
    </dgm:pt>
    <dgm:pt modelId="{07837B28-14FD-4B01-9693-D30998338727}">
      <dgm:prSet/>
      <dgm:spPr/>
      <dgm:t>
        <a:bodyPr/>
        <a:lstStyle/>
        <a:p>
          <a:r>
            <a:rPr lang="fr-FR" b="1"/>
            <a:t>Le représentant de l’administration pénitentiaire</a:t>
          </a:r>
          <a:endParaRPr lang="en-US"/>
        </a:p>
      </dgm:t>
    </dgm:pt>
    <dgm:pt modelId="{2962EA3E-A91D-47D4-8591-BF8E05AF6CAE}" type="parTrans" cxnId="{BEE94789-BC33-4F5D-AC9A-06AFD9A2EC36}">
      <dgm:prSet/>
      <dgm:spPr/>
      <dgm:t>
        <a:bodyPr/>
        <a:lstStyle/>
        <a:p>
          <a:endParaRPr lang="en-US"/>
        </a:p>
      </dgm:t>
    </dgm:pt>
    <dgm:pt modelId="{199D03F8-9050-4CA3-A119-958912CEE8A5}" type="sibTrans" cxnId="{BEE94789-BC33-4F5D-AC9A-06AFD9A2EC36}">
      <dgm:prSet/>
      <dgm:spPr/>
      <dgm:t>
        <a:bodyPr/>
        <a:lstStyle/>
        <a:p>
          <a:endParaRPr lang="en-US"/>
        </a:p>
      </dgm:t>
    </dgm:pt>
    <dgm:pt modelId="{EDEECB75-34FA-4EC7-9CD9-3567A52D5CF0}">
      <dgm:prSet/>
      <dgm:spPr/>
      <dgm:t>
        <a:bodyPr/>
        <a:lstStyle/>
        <a:p>
          <a:r>
            <a:rPr lang="fr-FR" b="1"/>
            <a:t>Le directeur de la DEAL</a:t>
          </a:r>
          <a:endParaRPr lang="en-US"/>
        </a:p>
      </dgm:t>
    </dgm:pt>
    <dgm:pt modelId="{5F7ED6A4-847E-4950-A0D9-A79F178E5BD9}" type="parTrans" cxnId="{10DE8679-EE7E-459F-81FF-39F92CCDFF5D}">
      <dgm:prSet/>
      <dgm:spPr/>
      <dgm:t>
        <a:bodyPr/>
        <a:lstStyle/>
        <a:p>
          <a:endParaRPr lang="en-US"/>
        </a:p>
      </dgm:t>
    </dgm:pt>
    <dgm:pt modelId="{C2420C27-DB56-47B5-961D-A4DEDC0AD501}" type="sibTrans" cxnId="{10DE8679-EE7E-459F-81FF-39F92CCDFF5D}">
      <dgm:prSet/>
      <dgm:spPr/>
      <dgm:t>
        <a:bodyPr/>
        <a:lstStyle/>
        <a:p>
          <a:endParaRPr lang="en-US"/>
        </a:p>
      </dgm:t>
    </dgm:pt>
    <dgm:pt modelId="{CAF0EE2E-DFBC-452C-9B6B-6E7E11F2654F}" type="pres">
      <dgm:prSet presAssocID="{BE8FA36D-5E8A-4F84-88FC-630CE2A06D28}" presName="root" presStyleCnt="0">
        <dgm:presLayoutVars>
          <dgm:dir/>
          <dgm:resizeHandles val="exact"/>
        </dgm:presLayoutVars>
      </dgm:prSet>
      <dgm:spPr/>
    </dgm:pt>
    <dgm:pt modelId="{7EBB60DE-7D1D-4B4C-BB54-85131B220A7C}" type="pres">
      <dgm:prSet presAssocID="{73C900F4-21D6-46A7-84A8-796A68CAD183}" presName="compNode" presStyleCnt="0"/>
      <dgm:spPr/>
    </dgm:pt>
    <dgm:pt modelId="{042D92AB-ADC0-41D8-873A-E6AA6FECDC2E}" type="pres">
      <dgm:prSet presAssocID="{73C900F4-21D6-46A7-84A8-796A68CAD183}" presName="bgRect" presStyleLbl="bgShp" presStyleIdx="0" presStyleCnt="8"/>
      <dgm:spPr/>
    </dgm:pt>
    <dgm:pt modelId="{B1BCEF80-6159-4FCF-8F17-E49C22C9A1F8}" type="pres">
      <dgm:prSet presAssocID="{73C900F4-21D6-46A7-84A8-796A68CAD18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uto Racing"/>
        </a:ext>
      </dgm:extLst>
    </dgm:pt>
    <dgm:pt modelId="{972E6FE0-A52F-48D6-9581-1040BD5DDA18}" type="pres">
      <dgm:prSet presAssocID="{73C900F4-21D6-46A7-84A8-796A68CAD183}" presName="spaceRect" presStyleCnt="0"/>
      <dgm:spPr/>
    </dgm:pt>
    <dgm:pt modelId="{781F3896-3EB7-4956-9092-359488C5B9D0}" type="pres">
      <dgm:prSet presAssocID="{73C900F4-21D6-46A7-84A8-796A68CAD183}" presName="parTx" presStyleLbl="revTx" presStyleIdx="0" presStyleCnt="8">
        <dgm:presLayoutVars>
          <dgm:chMax val="0"/>
          <dgm:chPref val="0"/>
        </dgm:presLayoutVars>
      </dgm:prSet>
      <dgm:spPr/>
    </dgm:pt>
    <dgm:pt modelId="{E7B05B1A-EF1E-4A68-930F-43185D75AA38}" type="pres">
      <dgm:prSet presAssocID="{2FC27596-2B04-46FC-9D20-BD32062F3AE0}" presName="sibTrans" presStyleCnt="0"/>
      <dgm:spPr/>
    </dgm:pt>
    <dgm:pt modelId="{89947C39-979F-40C9-8DB9-449A5804D8AC}" type="pres">
      <dgm:prSet presAssocID="{80947067-61A6-40C3-A230-D7632F0A48DB}" presName="compNode" presStyleCnt="0"/>
      <dgm:spPr/>
    </dgm:pt>
    <dgm:pt modelId="{B9BFE6ED-8E3C-4B0F-8C3C-957570FC5544}" type="pres">
      <dgm:prSet presAssocID="{80947067-61A6-40C3-A230-D7632F0A48DB}" presName="bgRect" presStyleLbl="bgShp" presStyleIdx="1" presStyleCnt="8"/>
      <dgm:spPr/>
    </dgm:pt>
    <dgm:pt modelId="{9A38C5D5-03C9-4F22-ACC6-495F4553C20E}" type="pres">
      <dgm:prSet presAssocID="{80947067-61A6-40C3-A230-D7632F0A48D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rror"/>
        </a:ext>
      </dgm:extLst>
    </dgm:pt>
    <dgm:pt modelId="{E96C6ABC-1740-41D7-B798-B80B07832423}" type="pres">
      <dgm:prSet presAssocID="{80947067-61A6-40C3-A230-D7632F0A48DB}" presName="spaceRect" presStyleCnt="0"/>
      <dgm:spPr/>
    </dgm:pt>
    <dgm:pt modelId="{4C4FEE61-A348-4EB2-AA36-05331E0A3FB4}" type="pres">
      <dgm:prSet presAssocID="{80947067-61A6-40C3-A230-D7632F0A48DB}" presName="parTx" presStyleLbl="revTx" presStyleIdx="1" presStyleCnt="8">
        <dgm:presLayoutVars>
          <dgm:chMax val="0"/>
          <dgm:chPref val="0"/>
        </dgm:presLayoutVars>
      </dgm:prSet>
      <dgm:spPr/>
    </dgm:pt>
    <dgm:pt modelId="{C90CBF22-9805-43EF-85DA-1F96C379191D}" type="pres">
      <dgm:prSet presAssocID="{2EE1994F-80B2-4643-A6BA-8A760DCE800F}" presName="sibTrans" presStyleCnt="0"/>
      <dgm:spPr/>
    </dgm:pt>
    <dgm:pt modelId="{CCE536BB-7C0B-4DF3-87DA-82D3286AA29B}" type="pres">
      <dgm:prSet presAssocID="{71F23119-A677-4F76-829F-441C33FEC231}" presName="compNode" presStyleCnt="0"/>
      <dgm:spPr/>
    </dgm:pt>
    <dgm:pt modelId="{17539068-D0B6-437D-98C9-7771BE0F7860}" type="pres">
      <dgm:prSet presAssocID="{71F23119-A677-4F76-829F-441C33FEC231}" presName="bgRect" presStyleLbl="bgShp" presStyleIdx="2" presStyleCnt="8"/>
      <dgm:spPr/>
    </dgm:pt>
    <dgm:pt modelId="{45DBBFD8-3265-4884-B210-1B4F607DE70E}" type="pres">
      <dgm:prSet presAssocID="{71F23119-A677-4F76-829F-441C33FEC23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054C11B4-7770-4130-A844-D86509767396}" type="pres">
      <dgm:prSet presAssocID="{71F23119-A677-4F76-829F-441C33FEC231}" presName="spaceRect" presStyleCnt="0"/>
      <dgm:spPr/>
    </dgm:pt>
    <dgm:pt modelId="{9FE93DAD-58EA-45D0-93E7-85734E8359A9}" type="pres">
      <dgm:prSet presAssocID="{71F23119-A677-4F76-829F-441C33FEC231}" presName="parTx" presStyleLbl="revTx" presStyleIdx="2" presStyleCnt="8">
        <dgm:presLayoutVars>
          <dgm:chMax val="0"/>
          <dgm:chPref val="0"/>
        </dgm:presLayoutVars>
      </dgm:prSet>
      <dgm:spPr/>
    </dgm:pt>
    <dgm:pt modelId="{995C2CBE-4677-4A1A-AFFA-9793EA9BAC9E}" type="pres">
      <dgm:prSet presAssocID="{1E473E08-1A90-4281-A351-63D2E493EB34}" presName="sibTrans" presStyleCnt="0"/>
      <dgm:spPr/>
    </dgm:pt>
    <dgm:pt modelId="{FC78E858-177B-4C97-A990-748E251AA958}" type="pres">
      <dgm:prSet presAssocID="{5CF15E2B-C800-4DD0-B298-A6BF1D9E848D}" presName="compNode" presStyleCnt="0"/>
      <dgm:spPr/>
    </dgm:pt>
    <dgm:pt modelId="{7017869A-9847-440F-9B0D-2C0898885DEF}" type="pres">
      <dgm:prSet presAssocID="{5CF15E2B-C800-4DD0-B298-A6BF1D9E848D}" presName="bgRect" presStyleLbl="bgShp" presStyleIdx="3" presStyleCnt="8"/>
      <dgm:spPr/>
    </dgm:pt>
    <dgm:pt modelId="{63CF11A7-58C9-433E-A1BE-CEDEA1625B12}" type="pres">
      <dgm:prSet presAssocID="{5CF15E2B-C800-4DD0-B298-A6BF1D9E848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ffee Beans"/>
        </a:ext>
      </dgm:extLst>
    </dgm:pt>
    <dgm:pt modelId="{3851C8F5-7E1D-4CB0-BFC7-02C9CC0D6591}" type="pres">
      <dgm:prSet presAssocID="{5CF15E2B-C800-4DD0-B298-A6BF1D9E848D}" presName="spaceRect" presStyleCnt="0"/>
      <dgm:spPr/>
    </dgm:pt>
    <dgm:pt modelId="{AD583F89-D5A4-4794-B990-45DFC9E92CAB}" type="pres">
      <dgm:prSet presAssocID="{5CF15E2B-C800-4DD0-B298-A6BF1D9E848D}" presName="parTx" presStyleLbl="revTx" presStyleIdx="3" presStyleCnt="8">
        <dgm:presLayoutVars>
          <dgm:chMax val="0"/>
          <dgm:chPref val="0"/>
        </dgm:presLayoutVars>
      </dgm:prSet>
      <dgm:spPr/>
    </dgm:pt>
    <dgm:pt modelId="{6587FB45-F2E6-4D22-9A34-B379973A49B0}" type="pres">
      <dgm:prSet presAssocID="{D65969AB-EFAD-4125-B867-CCC1B15DFD23}" presName="sibTrans" presStyleCnt="0"/>
      <dgm:spPr/>
    </dgm:pt>
    <dgm:pt modelId="{DC30DF6E-CEE8-402E-A75B-F5258ABD9A96}" type="pres">
      <dgm:prSet presAssocID="{AC4F9E24-1FFC-409B-B90A-0AEADFC76533}" presName="compNode" presStyleCnt="0"/>
      <dgm:spPr/>
    </dgm:pt>
    <dgm:pt modelId="{C67ADF83-18BD-4F01-AF6A-25BD930F5E75}" type="pres">
      <dgm:prSet presAssocID="{AC4F9E24-1FFC-409B-B90A-0AEADFC76533}" presName="bgRect" presStyleLbl="bgShp" presStyleIdx="4" presStyleCnt="8"/>
      <dgm:spPr/>
    </dgm:pt>
    <dgm:pt modelId="{8F2E49AF-B0E1-43FC-BE13-7338C6D1335E}" type="pres">
      <dgm:prSet presAssocID="{AC4F9E24-1FFC-409B-B90A-0AEADFC7653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erry"/>
        </a:ext>
      </dgm:extLst>
    </dgm:pt>
    <dgm:pt modelId="{38BC6A1E-B797-4EF4-90C5-30C4E6986AB2}" type="pres">
      <dgm:prSet presAssocID="{AC4F9E24-1FFC-409B-B90A-0AEADFC76533}" presName="spaceRect" presStyleCnt="0"/>
      <dgm:spPr/>
    </dgm:pt>
    <dgm:pt modelId="{E732B208-9AC6-4DFC-9B00-524F78BF0E66}" type="pres">
      <dgm:prSet presAssocID="{AC4F9E24-1FFC-409B-B90A-0AEADFC76533}" presName="parTx" presStyleLbl="revTx" presStyleIdx="4" presStyleCnt="8">
        <dgm:presLayoutVars>
          <dgm:chMax val="0"/>
          <dgm:chPref val="0"/>
        </dgm:presLayoutVars>
      </dgm:prSet>
      <dgm:spPr/>
    </dgm:pt>
    <dgm:pt modelId="{852C21BB-C9F2-45B9-98F6-9EB614B25DFB}" type="pres">
      <dgm:prSet presAssocID="{BE41AA67-ABEF-4B8F-88D9-C4A6BA7221D9}" presName="sibTrans" presStyleCnt="0"/>
      <dgm:spPr/>
    </dgm:pt>
    <dgm:pt modelId="{80361FD7-FD49-44D8-B6AB-268C404460DB}" type="pres">
      <dgm:prSet presAssocID="{33193CFB-BBAD-4CB9-8746-CCC8F93F1EC3}" presName="compNode" presStyleCnt="0"/>
      <dgm:spPr/>
    </dgm:pt>
    <dgm:pt modelId="{ACA6F3CC-42FE-4EE2-86B7-CB5FFD54241B}" type="pres">
      <dgm:prSet presAssocID="{33193CFB-BBAD-4CB9-8746-CCC8F93F1EC3}" presName="bgRect" presStyleLbl="bgShp" presStyleIdx="5" presStyleCnt="8"/>
      <dgm:spPr/>
    </dgm:pt>
    <dgm:pt modelId="{622B654F-DB37-47D0-AF5E-569CF3703DFF}" type="pres">
      <dgm:prSet presAssocID="{33193CFB-BBAD-4CB9-8746-CCC8F93F1EC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cision"/>
        </a:ext>
      </dgm:extLst>
    </dgm:pt>
    <dgm:pt modelId="{D0B055E6-2AB2-47B4-B00A-BAAEDBB0B34B}" type="pres">
      <dgm:prSet presAssocID="{33193CFB-BBAD-4CB9-8746-CCC8F93F1EC3}" presName="spaceRect" presStyleCnt="0"/>
      <dgm:spPr/>
    </dgm:pt>
    <dgm:pt modelId="{7E8B3791-3ADF-4694-9FCA-845934619475}" type="pres">
      <dgm:prSet presAssocID="{33193CFB-BBAD-4CB9-8746-CCC8F93F1EC3}" presName="parTx" presStyleLbl="revTx" presStyleIdx="5" presStyleCnt="8">
        <dgm:presLayoutVars>
          <dgm:chMax val="0"/>
          <dgm:chPref val="0"/>
        </dgm:presLayoutVars>
      </dgm:prSet>
      <dgm:spPr/>
    </dgm:pt>
    <dgm:pt modelId="{4276534D-ED5D-4559-87C7-F0AF88BCFAD5}" type="pres">
      <dgm:prSet presAssocID="{FD4D6E57-F51D-4386-822B-3A91270D4C1B}" presName="sibTrans" presStyleCnt="0"/>
      <dgm:spPr/>
    </dgm:pt>
    <dgm:pt modelId="{85F32835-C3AA-4459-BE19-3D3728453FC0}" type="pres">
      <dgm:prSet presAssocID="{07837B28-14FD-4B01-9693-D30998338727}" presName="compNode" presStyleCnt="0"/>
      <dgm:spPr/>
    </dgm:pt>
    <dgm:pt modelId="{64313D55-E73C-4C39-B85F-8300F5623557}" type="pres">
      <dgm:prSet presAssocID="{07837B28-14FD-4B01-9693-D30998338727}" presName="bgRect" presStyleLbl="bgShp" presStyleIdx="6" presStyleCnt="8"/>
      <dgm:spPr/>
    </dgm:pt>
    <dgm:pt modelId="{1B791D91-726C-4D3C-B14A-C3642F9CAFF7}" type="pres">
      <dgm:prSet presAssocID="{07837B28-14FD-4B01-9693-D3099833872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lag"/>
        </a:ext>
      </dgm:extLst>
    </dgm:pt>
    <dgm:pt modelId="{EAA30060-8752-411A-9882-372217D05790}" type="pres">
      <dgm:prSet presAssocID="{07837B28-14FD-4B01-9693-D30998338727}" presName="spaceRect" presStyleCnt="0"/>
      <dgm:spPr/>
    </dgm:pt>
    <dgm:pt modelId="{B9B6DAC2-2BDB-4886-A072-A77156C7E7C9}" type="pres">
      <dgm:prSet presAssocID="{07837B28-14FD-4B01-9693-D30998338727}" presName="parTx" presStyleLbl="revTx" presStyleIdx="6" presStyleCnt="8">
        <dgm:presLayoutVars>
          <dgm:chMax val="0"/>
          <dgm:chPref val="0"/>
        </dgm:presLayoutVars>
      </dgm:prSet>
      <dgm:spPr/>
    </dgm:pt>
    <dgm:pt modelId="{B1586499-ABC7-4FCC-8C28-02E174246B18}" type="pres">
      <dgm:prSet presAssocID="{199D03F8-9050-4CA3-A119-958912CEE8A5}" presName="sibTrans" presStyleCnt="0"/>
      <dgm:spPr/>
    </dgm:pt>
    <dgm:pt modelId="{5B67E6D2-417B-4815-82DC-1CE0D3856D77}" type="pres">
      <dgm:prSet presAssocID="{EDEECB75-34FA-4EC7-9CD9-3567A52D5CF0}" presName="compNode" presStyleCnt="0"/>
      <dgm:spPr/>
    </dgm:pt>
    <dgm:pt modelId="{C9F046A3-E508-43C9-A071-58D2D7CD1CD5}" type="pres">
      <dgm:prSet presAssocID="{EDEECB75-34FA-4EC7-9CD9-3567A52D5CF0}" presName="bgRect" presStyleLbl="bgShp" presStyleIdx="7" presStyleCnt="8"/>
      <dgm:spPr/>
    </dgm:pt>
    <dgm:pt modelId="{B4033B93-61C4-42B7-8D76-AA1432FB0246}" type="pres">
      <dgm:prSet presAssocID="{EDEECB75-34FA-4EC7-9CD9-3567A52D5CF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cruitment Management"/>
        </a:ext>
      </dgm:extLst>
    </dgm:pt>
    <dgm:pt modelId="{5CB1E26B-00A8-42A8-9D5C-22AA1E6138D4}" type="pres">
      <dgm:prSet presAssocID="{EDEECB75-34FA-4EC7-9CD9-3567A52D5CF0}" presName="spaceRect" presStyleCnt="0"/>
      <dgm:spPr/>
    </dgm:pt>
    <dgm:pt modelId="{D5ADADDA-767A-4489-B9AD-7D082B81F23F}" type="pres">
      <dgm:prSet presAssocID="{EDEECB75-34FA-4EC7-9CD9-3567A52D5CF0}" presName="parTx" presStyleLbl="revTx" presStyleIdx="7" presStyleCnt="8">
        <dgm:presLayoutVars>
          <dgm:chMax val="0"/>
          <dgm:chPref val="0"/>
        </dgm:presLayoutVars>
      </dgm:prSet>
      <dgm:spPr/>
    </dgm:pt>
  </dgm:ptLst>
  <dgm:cxnLst>
    <dgm:cxn modelId="{6D7EAD01-8A97-4763-BCF6-D9816489992C}" srcId="{BE8FA36D-5E8A-4F84-88FC-630CE2A06D28}" destId="{5CF15E2B-C800-4DD0-B298-A6BF1D9E848D}" srcOrd="3" destOrd="0" parTransId="{4BEE52B4-2484-4959-A5A7-0DD2F9952433}" sibTransId="{D65969AB-EFAD-4125-B867-CCC1B15DFD23}"/>
    <dgm:cxn modelId="{935D3A0F-15F9-43CA-B51C-D46687490578}" type="presOf" srcId="{07837B28-14FD-4B01-9693-D30998338727}" destId="{B9B6DAC2-2BDB-4886-A072-A77156C7E7C9}" srcOrd="0" destOrd="0" presId="urn:microsoft.com/office/officeart/2018/2/layout/IconVerticalSolidList"/>
    <dgm:cxn modelId="{590D5D30-01E4-426E-B615-EED8C2AA3BA2}" type="presOf" srcId="{33193CFB-BBAD-4CB9-8746-CCC8F93F1EC3}" destId="{7E8B3791-3ADF-4694-9FCA-845934619475}" srcOrd="0" destOrd="0" presId="urn:microsoft.com/office/officeart/2018/2/layout/IconVerticalSolidList"/>
    <dgm:cxn modelId="{2BADEC53-6A3D-45DE-A1AE-AE23B1B04DFF}" srcId="{BE8FA36D-5E8A-4F84-88FC-630CE2A06D28}" destId="{80947067-61A6-40C3-A230-D7632F0A48DB}" srcOrd="1" destOrd="0" parTransId="{9058D796-9AC9-42BB-A7C3-721FDE64C9E3}" sibTransId="{2EE1994F-80B2-4643-A6BA-8A760DCE800F}"/>
    <dgm:cxn modelId="{E0BDE154-D8B2-4BD3-B9B1-0507E5AB0667}" type="presOf" srcId="{EDEECB75-34FA-4EC7-9CD9-3567A52D5CF0}" destId="{D5ADADDA-767A-4489-B9AD-7D082B81F23F}" srcOrd="0" destOrd="0" presId="urn:microsoft.com/office/officeart/2018/2/layout/IconVerticalSolidList"/>
    <dgm:cxn modelId="{BA318857-F6DA-45C5-9E2A-3ED589E8A311}" srcId="{BE8FA36D-5E8A-4F84-88FC-630CE2A06D28}" destId="{73C900F4-21D6-46A7-84A8-796A68CAD183}" srcOrd="0" destOrd="0" parTransId="{414CBF92-779D-4A06-9337-3F556B4CA1B4}" sibTransId="{2FC27596-2B04-46FC-9D20-BD32062F3AE0}"/>
    <dgm:cxn modelId="{10DE8679-EE7E-459F-81FF-39F92CCDFF5D}" srcId="{BE8FA36D-5E8A-4F84-88FC-630CE2A06D28}" destId="{EDEECB75-34FA-4EC7-9CD9-3567A52D5CF0}" srcOrd="7" destOrd="0" parTransId="{5F7ED6A4-847E-4950-A0D9-A79F178E5BD9}" sibTransId="{C2420C27-DB56-47B5-961D-A4DEDC0AD501}"/>
    <dgm:cxn modelId="{C9C11B7B-169C-4ECD-8A4B-9D04179EB092}" type="presOf" srcId="{80947067-61A6-40C3-A230-D7632F0A48DB}" destId="{4C4FEE61-A348-4EB2-AA36-05331E0A3FB4}" srcOrd="0" destOrd="0" presId="urn:microsoft.com/office/officeart/2018/2/layout/IconVerticalSolidList"/>
    <dgm:cxn modelId="{BEE94789-BC33-4F5D-AC9A-06AFD9A2EC36}" srcId="{BE8FA36D-5E8A-4F84-88FC-630CE2A06D28}" destId="{07837B28-14FD-4B01-9693-D30998338727}" srcOrd="6" destOrd="0" parTransId="{2962EA3E-A91D-47D4-8591-BF8E05AF6CAE}" sibTransId="{199D03F8-9050-4CA3-A119-958912CEE8A5}"/>
    <dgm:cxn modelId="{44759A8A-3BC2-4A6E-8271-DA8FB7F63FBF}" type="presOf" srcId="{5CF15E2B-C800-4DD0-B298-A6BF1D9E848D}" destId="{AD583F89-D5A4-4794-B990-45DFC9E92CAB}" srcOrd="0" destOrd="0" presId="urn:microsoft.com/office/officeart/2018/2/layout/IconVerticalSolidList"/>
    <dgm:cxn modelId="{1677F3A7-54E7-4471-B3AD-2734788A8861}" type="presOf" srcId="{71F23119-A677-4F76-829F-441C33FEC231}" destId="{9FE93DAD-58EA-45D0-93E7-85734E8359A9}" srcOrd="0" destOrd="0" presId="urn:microsoft.com/office/officeart/2018/2/layout/IconVerticalSolidList"/>
    <dgm:cxn modelId="{2794AAB2-1F0E-4C53-972A-0002D5186BFB}" srcId="{BE8FA36D-5E8A-4F84-88FC-630CE2A06D28}" destId="{71F23119-A677-4F76-829F-441C33FEC231}" srcOrd="2" destOrd="0" parTransId="{8B6811CB-5170-4765-B23F-321D05BC1C80}" sibTransId="{1E473E08-1A90-4281-A351-63D2E493EB34}"/>
    <dgm:cxn modelId="{9C22A8DE-A3FB-46E7-8A75-C8023521F023}" type="presOf" srcId="{BE8FA36D-5E8A-4F84-88FC-630CE2A06D28}" destId="{CAF0EE2E-DFBC-452C-9B6B-6E7E11F2654F}" srcOrd="0" destOrd="0" presId="urn:microsoft.com/office/officeart/2018/2/layout/IconVerticalSolidList"/>
    <dgm:cxn modelId="{8AF14BF0-2149-41FE-A64A-F1ABF3B41BD9}" srcId="{BE8FA36D-5E8A-4F84-88FC-630CE2A06D28}" destId="{33193CFB-BBAD-4CB9-8746-CCC8F93F1EC3}" srcOrd="5" destOrd="0" parTransId="{7F683EB4-8F3C-4DBE-8056-7A9FA6A6D49C}" sibTransId="{FD4D6E57-F51D-4386-822B-3A91270D4C1B}"/>
    <dgm:cxn modelId="{F1FA6AF2-0911-4EFF-AF7A-6A10D61610AE}" type="presOf" srcId="{73C900F4-21D6-46A7-84A8-796A68CAD183}" destId="{781F3896-3EB7-4956-9092-359488C5B9D0}" srcOrd="0" destOrd="0" presId="urn:microsoft.com/office/officeart/2018/2/layout/IconVerticalSolidList"/>
    <dgm:cxn modelId="{C08D3CFA-0E8B-45FA-A763-D607A8632487}" type="presOf" srcId="{AC4F9E24-1FFC-409B-B90A-0AEADFC76533}" destId="{E732B208-9AC6-4DFC-9B00-524F78BF0E66}" srcOrd="0" destOrd="0" presId="urn:microsoft.com/office/officeart/2018/2/layout/IconVerticalSolidList"/>
    <dgm:cxn modelId="{4E366BFB-A187-4D36-8325-908747C04F81}" srcId="{BE8FA36D-5E8A-4F84-88FC-630CE2A06D28}" destId="{AC4F9E24-1FFC-409B-B90A-0AEADFC76533}" srcOrd="4" destOrd="0" parTransId="{0420A904-EEDF-44F6-862E-FA3F4501DA93}" sibTransId="{BE41AA67-ABEF-4B8F-88D9-C4A6BA7221D9}"/>
    <dgm:cxn modelId="{9DFDA91D-BBEF-45F5-9EE9-D4B04B549B4F}" type="presParOf" srcId="{CAF0EE2E-DFBC-452C-9B6B-6E7E11F2654F}" destId="{7EBB60DE-7D1D-4B4C-BB54-85131B220A7C}" srcOrd="0" destOrd="0" presId="urn:microsoft.com/office/officeart/2018/2/layout/IconVerticalSolidList"/>
    <dgm:cxn modelId="{8A82A2A2-CD44-47D2-802B-8ED5A6D9CF85}" type="presParOf" srcId="{7EBB60DE-7D1D-4B4C-BB54-85131B220A7C}" destId="{042D92AB-ADC0-41D8-873A-E6AA6FECDC2E}" srcOrd="0" destOrd="0" presId="urn:microsoft.com/office/officeart/2018/2/layout/IconVerticalSolidList"/>
    <dgm:cxn modelId="{CF42F64F-A86E-4E76-90FF-0E9FE844E231}" type="presParOf" srcId="{7EBB60DE-7D1D-4B4C-BB54-85131B220A7C}" destId="{B1BCEF80-6159-4FCF-8F17-E49C22C9A1F8}" srcOrd="1" destOrd="0" presId="urn:microsoft.com/office/officeart/2018/2/layout/IconVerticalSolidList"/>
    <dgm:cxn modelId="{BD35A055-8CDD-42D0-B05E-717C3F060177}" type="presParOf" srcId="{7EBB60DE-7D1D-4B4C-BB54-85131B220A7C}" destId="{972E6FE0-A52F-48D6-9581-1040BD5DDA18}" srcOrd="2" destOrd="0" presId="urn:microsoft.com/office/officeart/2018/2/layout/IconVerticalSolidList"/>
    <dgm:cxn modelId="{CA155ADB-1E5D-46AD-9A2A-C414582CFB96}" type="presParOf" srcId="{7EBB60DE-7D1D-4B4C-BB54-85131B220A7C}" destId="{781F3896-3EB7-4956-9092-359488C5B9D0}" srcOrd="3" destOrd="0" presId="urn:microsoft.com/office/officeart/2018/2/layout/IconVerticalSolidList"/>
    <dgm:cxn modelId="{66C83521-24BB-4C47-977F-96753A9AE276}" type="presParOf" srcId="{CAF0EE2E-DFBC-452C-9B6B-6E7E11F2654F}" destId="{E7B05B1A-EF1E-4A68-930F-43185D75AA38}" srcOrd="1" destOrd="0" presId="urn:microsoft.com/office/officeart/2018/2/layout/IconVerticalSolidList"/>
    <dgm:cxn modelId="{B0BD364A-EA8D-4BED-AE2D-92E63F371171}" type="presParOf" srcId="{CAF0EE2E-DFBC-452C-9B6B-6E7E11F2654F}" destId="{89947C39-979F-40C9-8DB9-449A5804D8AC}" srcOrd="2" destOrd="0" presId="urn:microsoft.com/office/officeart/2018/2/layout/IconVerticalSolidList"/>
    <dgm:cxn modelId="{CD62FAD0-0D59-4F0F-82A7-99F5FC260D89}" type="presParOf" srcId="{89947C39-979F-40C9-8DB9-449A5804D8AC}" destId="{B9BFE6ED-8E3C-4B0F-8C3C-957570FC5544}" srcOrd="0" destOrd="0" presId="urn:microsoft.com/office/officeart/2018/2/layout/IconVerticalSolidList"/>
    <dgm:cxn modelId="{8AA51D66-BA3B-4C6A-8583-CC2FB8845FBF}" type="presParOf" srcId="{89947C39-979F-40C9-8DB9-449A5804D8AC}" destId="{9A38C5D5-03C9-4F22-ACC6-495F4553C20E}" srcOrd="1" destOrd="0" presId="urn:microsoft.com/office/officeart/2018/2/layout/IconVerticalSolidList"/>
    <dgm:cxn modelId="{9BF32709-4E9E-4201-9E70-8A02B1C98E5D}" type="presParOf" srcId="{89947C39-979F-40C9-8DB9-449A5804D8AC}" destId="{E96C6ABC-1740-41D7-B798-B80B07832423}" srcOrd="2" destOrd="0" presId="urn:microsoft.com/office/officeart/2018/2/layout/IconVerticalSolidList"/>
    <dgm:cxn modelId="{690FBBA7-3731-48F4-B289-969A150AC626}" type="presParOf" srcId="{89947C39-979F-40C9-8DB9-449A5804D8AC}" destId="{4C4FEE61-A348-4EB2-AA36-05331E0A3FB4}" srcOrd="3" destOrd="0" presId="urn:microsoft.com/office/officeart/2018/2/layout/IconVerticalSolidList"/>
    <dgm:cxn modelId="{F16BD1CE-0403-411C-83B0-61A5E55A5D17}" type="presParOf" srcId="{CAF0EE2E-DFBC-452C-9B6B-6E7E11F2654F}" destId="{C90CBF22-9805-43EF-85DA-1F96C379191D}" srcOrd="3" destOrd="0" presId="urn:microsoft.com/office/officeart/2018/2/layout/IconVerticalSolidList"/>
    <dgm:cxn modelId="{3CC40F83-25F8-4B97-8503-FFFCEF2601FE}" type="presParOf" srcId="{CAF0EE2E-DFBC-452C-9B6B-6E7E11F2654F}" destId="{CCE536BB-7C0B-4DF3-87DA-82D3286AA29B}" srcOrd="4" destOrd="0" presId="urn:microsoft.com/office/officeart/2018/2/layout/IconVerticalSolidList"/>
    <dgm:cxn modelId="{1352FAC8-6171-41D0-8D88-E1BEF1960965}" type="presParOf" srcId="{CCE536BB-7C0B-4DF3-87DA-82D3286AA29B}" destId="{17539068-D0B6-437D-98C9-7771BE0F7860}" srcOrd="0" destOrd="0" presId="urn:microsoft.com/office/officeart/2018/2/layout/IconVerticalSolidList"/>
    <dgm:cxn modelId="{A767B559-0A7E-45DC-AEBB-1413085D398C}" type="presParOf" srcId="{CCE536BB-7C0B-4DF3-87DA-82D3286AA29B}" destId="{45DBBFD8-3265-4884-B210-1B4F607DE70E}" srcOrd="1" destOrd="0" presId="urn:microsoft.com/office/officeart/2018/2/layout/IconVerticalSolidList"/>
    <dgm:cxn modelId="{AD0D83F0-759A-4277-81F2-31EE2599BB63}" type="presParOf" srcId="{CCE536BB-7C0B-4DF3-87DA-82D3286AA29B}" destId="{054C11B4-7770-4130-A844-D86509767396}" srcOrd="2" destOrd="0" presId="urn:microsoft.com/office/officeart/2018/2/layout/IconVerticalSolidList"/>
    <dgm:cxn modelId="{95DFCC38-7D79-4C72-BFDB-59DA42F5E2CF}" type="presParOf" srcId="{CCE536BB-7C0B-4DF3-87DA-82D3286AA29B}" destId="{9FE93DAD-58EA-45D0-93E7-85734E8359A9}" srcOrd="3" destOrd="0" presId="urn:microsoft.com/office/officeart/2018/2/layout/IconVerticalSolidList"/>
    <dgm:cxn modelId="{12D73150-418E-43F7-8454-E2BE38B8676A}" type="presParOf" srcId="{CAF0EE2E-DFBC-452C-9B6B-6E7E11F2654F}" destId="{995C2CBE-4677-4A1A-AFFA-9793EA9BAC9E}" srcOrd="5" destOrd="0" presId="urn:microsoft.com/office/officeart/2018/2/layout/IconVerticalSolidList"/>
    <dgm:cxn modelId="{84FE7DEF-8C7A-47D4-B886-817A922C31D6}" type="presParOf" srcId="{CAF0EE2E-DFBC-452C-9B6B-6E7E11F2654F}" destId="{FC78E858-177B-4C97-A990-748E251AA958}" srcOrd="6" destOrd="0" presId="urn:microsoft.com/office/officeart/2018/2/layout/IconVerticalSolidList"/>
    <dgm:cxn modelId="{FF44A86E-83FB-4FD5-B42B-76A18A075AE6}" type="presParOf" srcId="{FC78E858-177B-4C97-A990-748E251AA958}" destId="{7017869A-9847-440F-9B0D-2C0898885DEF}" srcOrd="0" destOrd="0" presId="urn:microsoft.com/office/officeart/2018/2/layout/IconVerticalSolidList"/>
    <dgm:cxn modelId="{B102E3D7-E749-458C-84A1-BC0E8FEDBC01}" type="presParOf" srcId="{FC78E858-177B-4C97-A990-748E251AA958}" destId="{63CF11A7-58C9-433E-A1BE-CEDEA1625B12}" srcOrd="1" destOrd="0" presId="urn:microsoft.com/office/officeart/2018/2/layout/IconVerticalSolidList"/>
    <dgm:cxn modelId="{56A86982-732C-4826-8587-C65DFFFD7072}" type="presParOf" srcId="{FC78E858-177B-4C97-A990-748E251AA958}" destId="{3851C8F5-7E1D-4CB0-BFC7-02C9CC0D6591}" srcOrd="2" destOrd="0" presId="urn:microsoft.com/office/officeart/2018/2/layout/IconVerticalSolidList"/>
    <dgm:cxn modelId="{1A6CF928-6461-45C2-B873-FCD00057C570}" type="presParOf" srcId="{FC78E858-177B-4C97-A990-748E251AA958}" destId="{AD583F89-D5A4-4794-B990-45DFC9E92CAB}" srcOrd="3" destOrd="0" presId="urn:microsoft.com/office/officeart/2018/2/layout/IconVerticalSolidList"/>
    <dgm:cxn modelId="{D30D53BE-F12D-419B-B7A1-35F83437C37B}" type="presParOf" srcId="{CAF0EE2E-DFBC-452C-9B6B-6E7E11F2654F}" destId="{6587FB45-F2E6-4D22-9A34-B379973A49B0}" srcOrd="7" destOrd="0" presId="urn:microsoft.com/office/officeart/2018/2/layout/IconVerticalSolidList"/>
    <dgm:cxn modelId="{0F3B843B-AD1A-46E4-91DC-3431483D1CC5}" type="presParOf" srcId="{CAF0EE2E-DFBC-452C-9B6B-6E7E11F2654F}" destId="{DC30DF6E-CEE8-402E-A75B-F5258ABD9A96}" srcOrd="8" destOrd="0" presId="urn:microsoft.com/office/officeart/2018/2/layout/IconVerticalSolidList"/>
    <dgm:cxn modelId="{9303E4A8-4D72-400E-BF8A-9EFE527E15D0}" type="presParOf" srcId="{DC30DF6E-CEE8-402E-A75B-F5258ABD9A96}" destId="{C67ADF83-18BD-4F01-AF6A-25BD930F5E75}" srcOrd="0" destOrd="0" presId="urn:microsoft.com/office/officeart/2018/2/layout/IconVerticalSolidList"/>
    <dgm:cxn modelId="{E95ED93D-7470-40F4-A5CC-98B310125CB4}" type="presParOf" srcId="{DC30DF6E-CEE8-402E-A75B-F5258ABD9A96}" destId="{8F2E49AF-B0E1-43FC-BE13-7338C6D1335E}" srcOrd="1" destOrd="0" presId="urn:microsoft.com/office/officeart/2018/2/layout/IconVerticalSolidList"/>
    <dgm:cxn modelId="{C2CF4612-97C5-4849-A8F6-1508915FB8CD}" type="presParOf" srcId="{DC30DF6E-CEE8-402E-A75B-F5258ABD9A96}" destId="{38BC6A1E-B797-4EF4-90C5-30C4E6986AB2}" srcOrd="2" destOrd="0" presId="urn:microsoft.com/office/officeart/2018/2/layout/IconVerticalSolidList"/>
    <dgm:cxn modelId="{33CB7AC1-60DE-475D-BCFC-3F27B8D883B8}" type="presParOf" srcId="{DC30DF6E-CEE8-402E-A75B-F5258ABD9A96}" destId="{E732B208-9AC6-4DFC-9B00-524F78BF0E66}" srcOrd="3" destOrd="0" presId="urn:microsoft.com/office/officeart/2018/2/layout/IconVerticalSolidList"/>
    <dgm:cxn modelId="{583F23A8-6B82-4095-8560-84E407ECC0EE}" type="presParOf" srcId="{CAF0EE2E-DFBC-452C-9B6B-6E7E11F2654F}" destId="{852C21BB-C9F2-45B9-98F6-9EB614B25DFB}" srcOrd="9" destOrd="0" presId="urn:microsoft.com/office/officeart/2018/2/layout/IconVerticalSolidList"/>
    <dgm:cxn modelId="{B6B5C165-38B2-4761-8C72-5898AA8ECAD2}" type="presParOf" srcId="{CAF0EE2E-DFBC-452C-9B6B-6E7E11F2654F}" destId="{80361FD7-FD49-44D8-B6AB-268C404460DB}" srcOrd="10" destOrd="0" presId="urn:microsoft.com/office/officeart/2018/2/layout/IconVerticalSolidList"/>
    <dgm:cxn modelId="{1B743781-255E-4953-91BF-35635C1CD884}" type="presParOf" srcId="{80361FD7-FD49-44D8-B6AB-268C404460DB}" destId="{ACA6F3CC-42FE-4EE2-86B7-CB5FFD54241B}" srcOrd="0" destOrd="0" presId="urn:microsoft.com/office/officeart/2018/2/layout/IconVerticalSolidList"/>
    <dgm:cxn modelId="{50454934-E56E-487C-BEC3-C044E572E889}" type="presParOf" srcId="{80361FD7-FD49-44D8-B6AB-268C404460DB}" destId="{622B654F-DB37-47D0-AF5E-569CF3703DFF}" srcOrd="1" destOrd="0" presId="urn:microsoft.com/office/officeart/2018/2/layout/IconVerticalSolidList"/>
    <dgm:cxn modelId="{0FE8570A-0B58-458D-B616-1F1BC61C7627}" type="presParOf" srcId="{80361FD7-FD49-44D8-B6AB-268C404460DB}" destId="{D0B055E6-2AB2-47B4-B00A-BAAEDBB0B34B}" srcOrd="2" destOrd="0" presId="urn:microsoft.com/office/officeart/2018/2/layout/IconVerticalSolidList"/>
    <dgm:cxn modelId="{BA454AA1-65C8-445B-933B-8E35AF20AE65}" type="presParOf" srcId="{80361FD7-FD49-44D8-B6AB-268C404460DB}" destId="{7E8B3791-3ADF-4694-9FCA-845934619475}" srcOrd="3" destOrd="0" presId="urn:microsoft.com/office/officeart/2018/2/layout/IconVerticalSolidList"/>
    <dgm:cxn modelId="{115F2D36-F91C-46E7-B7AE-FE6EBB6050CB}" type="presParOf" srcId="{CAF0EE2E-DFBC-452C-9B6B-6E7E11F2654F}" destId="{4276534D-ED5D-4559-87C7-F0AF88BCFAD5}" srcOrd="11" destOrd="0" presId="urn:microsoft.com/office/officeart/2018/2/layout/IconVerticalSolidList"/>
    <dgm:cxn modelId="{59045A73-4356-4766-A479-B8B752B7140B}" type="presParOf" srcId="{CAF0EE2E-DFBC-452C-9B6B-6E7E11F2654F}" destId="{85F32835-C3AA-4459-BE19-3D3728453FC0}" srcOrd="12" destOrd="0" presId="urn:microsoft.com/office/officeart/2018/2/layout/IconVerticalSolidList"/>
    <dgm:cxn modelId="{1741E78E-A53D-482E-B181-FE2E3BB094C2}" type="presParOf" srcId="{85F32835-C3AA-4459-BE19-3D3728453FC0}" destId="{64313D55-E73C-4C39-B85F-8300F5623557}" srcOrd="0" destOrd="0" presId="urn:microsoft.com/office/officeart/2018/2/layout/IconVerticalSolidList"/>
    <dgm:cxn modelId="{FDECB7A5-82D7-45C0-9101-1298092AE289}" type="presParOf" srcId="{85F32835-C3AA-4459-BE19-3D3728453FC0}" destId="{1B791D91-726C-4D3C-B14A-C3642F9CAFF7}" srcOrd="1" destOrd="0" presId="urn:microsoft.com/office/officeart/2018/2/layout/IconVerticalSolidList"/>
    <dgm:cxn modelId="{DA9D437C-2C7C-4591-B1B5-4163E3AA509D}" type="presParOf" srcId="{85F32835-C3AA-4459-BE19-3D3728453FC0}" destId="{EAA30060-8752-411A-9882-372217D05790}" srcOrd="2" destOrd="0" presId="urn:microsoft.com/office/officeart/2018/2/layout/IconVerticalSolidList"/>
    <dgm:cxn modelId="{C869E997-B9FB-4253-8CD9-A0C8551D3776}" type="presParOf" srcId="{85F32835-C3AA-4459-BE19-3D3728453FC0}" destId="{B9B6DAC2-2BDB-4886-A072-A77156C7E7C9}" srcOrd="3" destOrd="0" presId="urn:microsoft.com/office/officeart/2018/2/layout/IconVerticalSolidList"/>
    <dgm:cxn modelId="{4426A7C1-B5A6-4088-A74C-E1C19D343AD3}" type="presParOf" srcId="{CAF0EE2E-DFBC-452C-9B6B-6E7E11F2654F}" destId="{B1586499-ABC7-4FCC-8C28-02E174246B18}" srcOrd="13" destOrd="0" presId="urn:microsoft.com/office/officeart/2018/2/layout/IconVerticalSolidList"/>
    <dgm:cxn modelId="{A11844E7-A16D-4335-8079-C6094CF41134}" type="presParOf" srcId="{CAF0EE2E-DFBC-452C-9B6B-6E7E11F2654F}" destId="{5B67E6D2-417B-4815-82DC-1CE0D3856D77}" srcOrd="14" destOrd="0" presId="urn:microsoft.com/office/officeart/2018/2/layout/IconVerticalSolidList"/>
    <dgm:cxn modelId="{9F183452-2942-4B41-B663-53680063A3F0}" type="presParOf" srcId="{5B67E6D2-417B-4815-82DC-1CE0D3856D77}" destId="{C9F046A3-E508-43C9-A071-58D2D7CD1CD5}" srcOrd="0" destOrd="0" presId="urn:microsoft.com/office/officeart/2018/2/layout/IconVerticalSolidList"/>
    <dgm:cxn modelId="{355BAFEB-7B81-46F8-B286-A5311C9F31A7}" type="presParOf" srcId="{5B67E6D2-417B-4815-82DC-1CE0D3856D77}" destId="{B4033B93-61C4-42B7-8D76-AA1432FB0246}" srcOrd="1" destOrd="0" presId="urn:microsoft.com/office/officeart/2018/2/layout/IconVerticalSolidList"/>
    <dgm:cxn modelId="{E66160E1-191B-4422-800F-1BEAF4031501}" type="presParOf" srcId="{5B67E6D2-417B-4815-82DC-1CE0D3856D77}" destId="{5CB1E26B-00A8-42A8-9D5C-22AA1E6138D4}" srcOrd="2" destOrd="0" presId="urn:microsoft.com/office/officeart/2018/2/layout/IconVerticalSolidList"/>
    <dgm:cxn modelId="{81F013CE-12DA-4C70-BD60-DC32F8451919}" type="presParOf" srcId="{5B67E6D2-417B-4815-82DC-1CE0D3856D77}" destId="{D5ADADDA-767A-4489-B9AD-7D082B81F2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D92AB-ADC0-41D8-873A-E6AA6FECDC2E}">
      <dsp:nvSpPr>
        <dsp:cNvPr id="0" name=""/>
        <dsp:cNvSpPr/>
      </dsp:nvSpPr>
      <dsp:spPr>
        <a:xfrm>
          <a:off x="0" y="572"/>
          <a:ext cx="5906327" cy="4805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CEF80-6159-4FCF-8F17-E49C22C9A1F8}">
      <dsp:nvSpPr>
        <dsp:cNvPr id="0" name=""/>
        <dsp:cNvSpPr/>
      </dsp:nvSpPr>
      <dsp:spPr>
        <a:xfrm>
          <a:off x="145370" y="108699"/>
          <a:ext cx="264310" cy="264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1F3896-3EB7-4956-9092-359488C5B9D0}">
      <dsp:nvSpPr>
        <dsp:cNvPr id="0" name=""/>
        <dsp:cNvSpPr/>
      </dsp:nvSpPr>
      <dsp:spPr>
        <a:xfrm>
          <a:off x="555051" y="572"/>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Le recteur de l’académie</a:t>
          </a:r>
          <a:endParaRPr lang="en-US" sz="1600" kern="1200"/>
        </a:p>
      </dsp:txBody>
      <dsp:txXfrm>
        <a:off x="555051" y="572"/>
        <a:ext cx="5351276" cy="480564"/>
      </dsp:txXfrm>
    </dsp:sp>
    <dsp:sp modelId="{B9BFE6ED-8E3C-4B0F-8C3C-957570FC5544}">
      <dsp:nvSpPr>
        <dsp:cNvPr id="0" name=""/>
        <dsp:cNvSpPr/>
      </dsp:nvSpPr>
      <dsp:spPr>
        <a:xfrm>
          <a:off x="0" y="601277"/>
          <a:ext cx="5906327" cy="480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8C5D5-03C9-4F22-ACC6-495F4553C20E}">
      <dsp:nvSpPr>
        <dsp:cNvPr id="0" name=""/>
        <dsp:cNvSpPr/>
      </dsp:nvSpPr>
      <dsp:spPr>
        <a:xfrm>
          <a:off x="145370" y="709404"/>
          <a:ext cx="264310" cy="264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4FEE61-A348-4EB2-AA36-05331E0A3FB4}">
      <dsp:nvSpPr>
        <dsp:cNvPr id="0" name=""/>
        <dsp:cNvSpPr/>
      </dsp:nvSpPr>
      <dsp:spPr>
        <a:xfrm>
          <a:off x="555051" y="601277"/>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Le chef de corps commandant le RSMA</a:t>
          </a:r>
          <a:endParaRPr lang="en-US" sz="1600" kern="1200"/>
        </a:p>
      </dsp:txBody>
      <dsp:txXfrm>
        <a:off x="555051" y="601277"/>
        <a:ext cx="5351276" cy="480564"/>
      </dsp:txXfrm>
    </dsp:sp>
    <dsp:sp modelId="{17539068-D0B6-437D-98C9-7771BE0F7860}">
      <dsp:nvSpPr>
        <dsp:cNvPr id="0" name=""/>
        <dsp:cNvSpPr/>
      </dsp:nvSpPr>
      <dsp:spPr>
        <a:xfrm>
          <a:off x="0" y="1201982"/>
          <a:ext cx="5906327" cy="4805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BBFD8-3265-4884-B210-1B4F607DE70E}">
      <dsp:nvSpPr>
        <dsp:cNvPr id="0" name=""/>
        <dsp:cNvSpPr/>
      </dsp:nvSpPr>
      <dsp:spPr>
        <a:xfrm>
          <a:off x="145370" y="1310109"/>
          <a:ext cx="264310" cy="264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E93DAD-58EA-45D0-93E7-85734E8359A9}">
      <dsp:nvSpPr>
        <dsp:cNvPr id="0" name=""/>
        <dsp:cNvSpPr/>
      </dsp:nvSpPr>
      <dsp:spPr>
        <a:xfrm>
          <a:off x="555051" y="1201982"/>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La directrice de la DIECCTE</a:t>
          </a:r>
          <a:endParaRPr lang="en-US" sz="1600" kern="1200"/>
        </a:p>
      </dsp:txBody>
      <dsp:txXfrm>
        <a:off x="555051" y="1201982"/>
        <a:ext cx="5351276" cy="480564"/>
      </dsp:txXfrm>
    </dsp:sp>
    <dsp:sp modelId="{7017869A-9847-440F-9B0D-2C0898885DEF}">
      <dsp:nvSpPr>
        <dsp:cNvPr id="0" name=""/>
        <dsp:cNvSpPr/>
      </dsp:nvSpPr>
      <dsp:spPr>
        <a:xfrm>
          <a:off x="0" y="1802687"/>
          <a:ext cx="5906327" cy="4805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F11A7-58C9-433E-A1BE-CEDEA1625B12}">
      <dsp:nvSpPr>
        <dsp:cNvPr id="0" name=""/>
        <dsp:cNvSpPr/>
      </dsp:nvSpPr>
      <dsp:spPr>
        <a:xfrm>
          <a:off x="145370" y="1910814"/>
          <a:ext cx="264310" cy="264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583F89-D5A4-4794-B990-45DFC9E92CAB}">
      <dsp:nvSpPr>
        <dsp:cNvPr id="0" name=""/>
        <dsp:cNvSpPr/>
      </dsp:nvSpPr>
      <dsp:spPr>
        <a:xfrm>
          <a:off x="555051" y="1802687"/>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La directrice de la DRJSCS</a:t>
          </a:r>
          <a:endParaRPr lang="en-US" sz="1600" kern="1200"/>
        </a:p>
      </dsp:txBody>
      <dsp:txXfrm>
        <a:off x="555051" y="1802687"/>
        <a:ext cx="5351276" cy="480564"/>
      </dsp:txXfrm>
    </dsp:sp>
    <dsp:sp modelId="{C67ADF83-18BD-4F01-AF6A-25BD930F5E75}">
      <dsp:nvSpPr>
        <dsp:cNvPr id="0" name=""/>
        <dsp:cNvSpPr/>
      </dsp:nvSpPr>
      <dsp:spPr>
        <a:xfrm>
          <a:off x="0" y="2403393"/>
          <a:ext cx="5906327" cy="48056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E49AF-B0E1-43FC-BE13-7338C6D1335E}">
      <dsp:nvSpPr>
        <dsp:cNvPr id="0" name=""/>
        <dsp:cNvSpPr/>
      </dsp:nvSpPr>
      <dsp:spPr>
        <a:xfrm>
          <a:off x="145370" y="2511519"/>
          <a:ext cx="264310" cy="264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32B208-9AC6-4DFC-9B00-524F78BF0E66}">
      <dsp:nvSpPr>
        <dsp:cNvPr id="0" name=""/>
        <dsp:cNvSpPr/>
      </dsp:nvSpPr>
      <dsp:spPr>
        <a:xfrm>
          <a:off x="555051" y="2403393"/>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Le directeur de la mer</a:t>
          </a:r>
          <a:endParaRPr lang="en-US" sz="1600" kern="1200"/>
        </a:p>
      </dsp:txBody>
      <dsp:txXfrm>
        <a:off x="555051" y="2403393"/>
        <a:ext cx="5351276" cy="480564"/>
      </dsp:txXfrm>
    </dsp:sp>
    <dsp:sp modelId="{ACA6F3CC-42FE-4EE2-86B7-CB5FFD54241B}">
      <dsp:nvSpPr>
        <dsp:cNvPr id="0" name=""/>
        <dsp:cNvSpPr/>
      </dsp:nvSpPr>
      <dsp:spPr>
        <a:xfrm>
          <a:off x="0" y="3004098"/>
          <a:ext cx="5906327" cy="4805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B654F-DB37-47D0-AF5E-569CF3703DFF}">
      <dsp:nvSpPr>
        <dsp:cNvPr id="0" name=""/>
        <dsp:cNvSpPr/>
      </dsp:nvSpPr>
      <dsp:spPr>
        <a:xfrm>
          <a:off x="145370" y="3112225"/>
          <a:ext cx="264310" cy="2643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8B3791-3ADF-4694-9FCA-845934619475}">
      <dsp:nvSpPr>
        <dsp:cNvPr id="0" name=""/>
        <dsp:cNvSpPr/>
      </dsp:nvSpPr>
      <dsp:spPr>
        <a:xfrm>
          <a:off x="555051" y="3004098"/>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Le directeur de la DAAF</a:t>
          </a:r>
          <a:endParaRPr lang="en-US" sz="1600" kern="1200"/>
        </a:p>
      </dsp:txBody>
      <dsp:txXfrm>
        <a:off x="555051" y="3004098"/>
        <a:ext cx="5351276" cy="480564"/>
      </dsp:txXfrm>
    </dsp:sp>
    <dsp:sp modelId="{64313D55-E73C-4C39-B85F-8300F5623557}">
      <dsp:nvSpPr>
        <dsp:cNvPr id="0" name=""/>
        <dsp:cNvSpPr/>
      </dsp:nvSpPr>
      <dsp:spPr>
        <a:xfrm>
          <a:off x="0" y="3604803"/>
          <a:ext cx="5906327" cy="480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91D91-726C-4D3C-B14A-C3642F9CAFF7}">
      <dsp:nvSpPr>
        <dsp:cNvPr id="0" name=""/>
        <dsp:cNvSpPr/>
      </dsp:nvSpPr>
      <dsp:spPr>
        <a:xfrm>
          <a:off x="145370" y="3712930"/>
          <a:ext cx="264310" cy="2643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B6DAC2-2BDB-4886-A072-A77156C7E7C9}">
      <dsp:nvSpPr>
        <dsp:cNvPr id="0" name=""/>
        <dsp:cNvSpPr/>
      </dsp:nvSpPr>
      <dsp:spPr>
        <a:xfrm>
          <a:off x="555051" y="3604803"/>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Le représentant de l’administration pénitentiaire</a:t>
          </a:r>
          <a:endParaRPr lang="en-US" sz="1600" kern="1200"/>
        </a:p>
      </dsp:txBody>
      <dsp:txXfrm>
        <a:off x="555051" y="3604803"/>
        <a:ext cx="5351276" cy="480564"/>
      </dsp:txXfrm>
    </dsp:sp>
    <dsp:sp modelId="{C9F046A3-E508-43C9-A071-58D2D7CD1CD5}">
      <dsp:nvSpPr>
        <dsp:cNvPr id="0" name=""/>
        <dsp:cNvSpPr/>
      </dsp:nvSpPr>
      <dsp:spPr>
        <a:xfrm>
          <a:off x="0" y="4205508"/>
          <a:ext cx="5906327" cy="4805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33B93-61C4-42B7-8D76-AA1432FB0246}">
      <dsp:nvSpPr>
        <dsp:cNvPr id="0" name=""/>
        <dsp:cNvSpPr/>
      </dsp:nvSpPr>
      <dsp:spPr>
        <a:xfrm>
          <a:off x="145370" y="4313635"/>
          <a:ext cx="264310" cy="2643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ADADDA-767A-4489-B9AD-7D082B81F23F}">
      <dsp:nvSpPr>
        <dsp:cNvPr id="0" name=""/>
        <dsp:cNvSpPr/>
      </dsp:nvSpPr>
      <dsp:spPr>
        <a:xfrm>
          <a:off x="555051" y="4205508"/>
          <a:ext cx="5351276" cy="48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60" tIns="50860" rIns="50860" bIns="50860" numCol="1" spcCol="1270" anchor="ctr" anchorCtr="0">
          <a:noAutofit/>
        </a:bodyPr>
        <a:lstStyle/>
        <a:p>
          <a:pPr marL="0" lvl="0" indent="0" algn="l" defTabSz="711200">
            <a:lnSpc>
              <a:spcPct val="90000"/>
            </a:lnSpc>
            <a:spcBef>
              <a:spcPct val="0"/>
            </a:spcBef>
            <a:spcAft>
              <a:spcPct val="35000"/>
            </a:spcAft>
            <a:buNone/>
          </a:pPr>
          <a:r>
            <a:rPr lang="fr-FR" sz="1600" b="1" kern="1200"/>
            <a:t>Le directeur de la DEAL</a:t>
          </a:r>
          <a:endParaRPr lang="en-US" sz="1600" kern="1200"/>
        </a:p>
      </dsp:txBody>
      <dsp:txXfrm>
        <a:off x="555051" y="4205508"/>
        <a:ext cx="5351276" cy="480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9099" cy="498693"/>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54940" y="1"/>
            <a:ext cx="2949099" cy="498693"/>
          </a:xfrm>
          <a:prstGeom prst="rect">
            <a:avLst/>
          </a:prstGeom>
        </p:spPr>
        <p:txBody>
          <a:bodyPr vert="horz" lIns="91431" tIns="45715" rIns="91431" bIns="45715" rtlCol="0"/>
          <a:lstStyle>
            <a:lvl1pPr algn="r">
              <a:defRPr sz="1200"/>
            </a:lvl1pPr>
          </a:lstStyle>
          <a:p>
            <a:fld id="{F21FD015-D97B-4593-8C27-1E05B83CFFB2}" type="datetimeFigureOut">
              <a:rPr lang="fr-FR" smtClean="0"/>
              <a:t>28/09/2020</a:t>
            </a:fld>
            <a:endParaRPr lang="fr-FR"/>
          </a:p>
        </p:txBody>
      </p:sp>
      <p:sp>
        <p:nvSpPr>
          <p:cNvPr id="4" name="Espace réservé de l'image des diapositives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notes 4"/>
          <p:cNvSpPr>
            <a:spLocks noGrp="1"/>
          </p:cNvSpPr>
          <p:nvPr>
            <p:ph type="body" sz="quarter" idx="3"/>
          </p:nvPr>
        </p:nvSpPr>
        <p:spPr>
          <a:xfrm>
            <a:off x="680562" y="4783307"/>
            <a:ext cx="5444490" cy="3913614"/>
          </a:xfrm>
          <a:prstGeom prst="rect">
            <a:avLst/>
          </a:prstGeom>
        </p:spPr>
        <p:txBody>
          <a:bodyPr vert="horz" lIns="91431" tIns="45715" rIns="91431" bIns="4571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0647"/>
            <a:ext cx="2949099" cy="498692"/>
          </a:xfrm>
          <a:prstGeom prst="rect">
            <a:avLst/>
          </a:prstGeom>
        </p:spPr>
        <p:txBody>
          <a:bodyPr vert="horz" lIns="91431" tIns="45715" rIns="91431"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40" y="9440647"/>
            <a:ext cx="2949099" cy="498692"/>
          </a:xfrm>
          <a:prstGeom prst="rect">
            <a:avLst/>
          </a:prstGeom>
        </p:spPr>
        <p:txBody>
          <a:bodyPr vert="horz" lIns="91431" tIns="45715" rIns="91431" bIns="45715" rtlCol="0" anchor="b"/>
          <a:lstStyle>
            <a:lvl1pPr algn="r">
              <a:defRPr sz="1200"/>
            </a:lvl1pPr>
          </a:lstStyle>
          <a:p>
            <a:fld id="{8B210A32-B4C5-4780-B03E-E016E7664A26}" type="slidenum">
              <a:rPr lang="fr-FR" smtClean="0"/>
              <a:t>‹N°›</a:t>
            </a:fld>
            <a:endParaRPr lang="fr-FR"/>
          </a:p>
        </p:txBody>
      </p:sp>
    </p:spTree>
    <p:extLst>
      <p:ext uri="{BB962C8B-B14F-4D97-AF65-F5344CB8AC3E}">
        <p14:creationId xmlns:p14="http://schemas.microsoft.com/office/powerpoint/2010/main" val="259305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1</a:t>
            </a:fld>
            <a:endParaRPr lang="fr-FR"/>
          </a:p>
        </p:txBody>
      </p:sp>
    </p:spTree>
    <p:extLst>
      <p:ext uri="{BB962C8B-B14F-4D97-AF65-F5344CB8AC3E}">
        <p14:creationId xmlns:p14="http://schemas.microsoft.com/office/powerpoint/2010/main" val="358569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26</a:t>
            </a:fld>
            <a:endParaRPr lang="fr-FR"/>
          </a:p>
        </p:txBody>
      </p:sp>
    </p:spTree>
    <p:extLst>
      <p:ext uri="{BB962C8B-B14F-4D97-AF65-F5344CB8AC3E}">
        <p14:creationId xmlns:p14="http://schemas.microsoft.com/office/powerpoint/2010/main" val="220089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27</a:t>
            </a:fld>
            <a:endParaRPr lang="fr-FR"/>
          </a:p>
        </p:txBody>
      </p:sp>
    </p:spTree>
    <p:extLst>
      <p:ext uri="{BB962C8B-B14F-4D97-AF65-F5344CB8AC3E}">
        <p14:creationId xmlns:p14="http://schemas.microsoft.com/office/powerpoint/2010/main" val="124387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28</a:t>
            </a:fld>
            <a:endParaRPr lang="fr-FR"/>
          </a:p>
        </p:txBody>
      </p:sp>
    </p:spTree>
    <p:extLst>
      <p:ext uri="{BB962C8B-B14F-4D97-AF65-F5344CB8AC3E}">
        <p14:creationId xmlns:p14="http://schemas.microsoft.com/office/powerpoint/2010/main" val="48932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29</a:t>
            </a:fld>
            <a:endParaRPr lang="fr-FR"/>
          </a:p>
        </p:txBody>
      </p:sp>
    </p:spTree>
    <p:extLst>
      <p:ext uri="{BB962C8B-B14F-4D97-AF65-F5344CB8AC3E}">
        <p14:creationId xmlns:p14="http://schemas.microsoft.com/office/powerpoint/2010/main" val="140395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30</a:t>
            </a:fld>
            <a:endParaRPr lang="fr-FR"/>
          </a:p>
        </p:txBody>
      </p:sp>
    </p:spTree>
    <p:extLst>
      <p:ext uri="{BB962C8B-B14F-4D97-AF65-F5344CB8AC3E}">
        <p14:creationId xmlns:p14="http://schemas.microsoft.com/office/powerpoint/2010/main" val="137226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50</a:t>
            </a:fld>
            <a:endParaRPr lang="fr-FR"/>
          </a:p>
        </p:txBody>
      </p:sp>
    </p:spTree>
    <p:extLst>
      <p:ext uri="{BB962C8B-B14F-4D97-AF65-F5344CB8AC3E}">
        <p14:creationId xmlns:p14="http://schemas.microsoft.com/office/powerpoint/2010/main" val="44228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52</a:t>
            </a:fld>
            <a:endParaRPr lang="fr-FR"/>
          </a:p>
        </p:txBody>
      </p:sp>
    </p:spTree>
    <p:extLst>
      <p:ext uri="{BB962C8B-B14F-4D97-AF65-F5344CB8AC3E}">
        <p14:creationId xmlns:p14="http://schemas.microsoft.com/office/powerpoint/2010/main" val="177275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E06C616-5A0F-4E98-A23D-515A951AEFA1}" type="slidenum">
              <a:rPr lang="fr-FR" smtClean="0"/>
              <a:pPr>
                <a:defRPr/>
              </a:pPr>
              <a:t>7</a:t>
            </a:fld>
            <a:endParaRPr lang="fr-FR"/>
          </a:p>
        </p:txBody>
      </p:sp>
    </p:spTree>
    <p:extLst>
      <p:ext uri="{BB962C8B-B14F-4D97-AF65-F5344CB8AC3E}">
        <p14:creationId xmlns:p14="http://schemas.microsoft.com/office/powerpoint/2010/main" val="32973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15</a:t>
            </a:fld>
            <a:endParaRPr lang="fr-FR"/>
          </a:p>
        </p:txBody>
      </p:sp>
    </p:spTree>
    <p:extLst>
      <p:ext uri="{BB962C8B-B14F-4D97-AF65-F5344CB8AC3E}">
        <p14:creationId xmlns:p14="http://schemas.microsoft.com/office/powerpoint/2010/main" val="370808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16</a:t>
            </a:fld>
            <a:endParaRPr lang="fr-FR"/>
          </a:p>
        </p:txBody>
      </p:sp>
    </p:spTree>
    <p:extLst>
      <p:ext uri="{BB962C8B-B14F-4D97-AF65-F5344CB8AC3E}">
        <p14:creationId xmlns:p14="http://schemas.microsoft.com/office/powerpoint/2010/main" val="418355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18</a:t>
            </a:fld>
            <a:endParaRPr lang="fr-FR"/>
          </a:p>
        </p:txBody>
      </p:sp>
    </p:spTree>
    <p:extLst>
      <p:ext uri="{BB962C8B-B14F-4D97-AF65-F5344CB8AC3E}">
        <p14:creationId xmlns:p14="http://schemas.microsoft.com/office/powerpoint/2010/main" val="100895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E06C616-5A0F-4E98-A23D-515A951AEFA1}" type="slidenum">
              <a:rPr lang="fr-FR" smtClean="0"/>
              <a:pPr>
                <a:defRPr/>
              </a:pPr>
              <a:t>22</a:t>
            </a:fld>
            <a:endParaRPr lang="fr-FR"/>
          </a:p>
        </p:txBody>
      </p:sp>
    </p:spTree>
    <p:extLst>
      <p:ext uri="{BB962C8B-B14F-4D97-AF65-F5344CB8AC3E}">
        <p14:creationId xmlns:p14="http://schemas.microsoft.com/office/powerpoint/2010/main" val="66464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23</a:t>
            </a:fld>
            <a:endParaRPr lang="fr-FR"/>
          </a:p>
        </p:txBody>
      </p:sp>
    </p:spTree>
    <p:extLst>
      <p:ext uri="{BB962C8B-B14F-4D97-AF65-F5344CB8AC3E}">
        <p14:creationId xmlns:p14="http://schemas.microsoft.com/office/powerpoint/2010/main" val="242338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24</a:t>
            </a:fld>
            <a:endParaRPr lang="fr-FR"/>
          </a:p>
        </p:txBody>
      </p:sp>
    </p:spTree>
    <p:extLst>
      <p:ext uri="{BB962C8B-B14F-4D97-AF65-F5344CB8AC3E}">
        <p14:creationId xmlns:p14="http://schemas.microsoft.com/office/powerpoint/2010/main" val="305426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210A32-B4C5-4780-B03E-E016E7664A26}" type="slidenum">
              <a:rPr lang="fr-FR" smtClean="0"/>
              <a:t>25</a:t>
            </a:fld>
            <a:endParaRPr lang="fr-FR"/>
          </a:p>
        </p:txBody>
      </p:sp>
    </p:spTree>
    <p:extLst>
      <p:ext uri="{BB962C8B-B14F-4D97-AF65-F5344CB8AC3E}">
        <p14:creationId xmlns:p14="http://schemas.microsoft.com/office/powerpoint/2010/main" val="279030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1993210-0205-41F8-82D0-2BEDF2A8D661}" type="datetimeFigureOut">
              <a:rPr lang="fr-FR" smtClean="0"/>
              <a:t>28/09/2020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26383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993210-0205-41F8-82D0-2BEDF2A8D661}" type="datetimeFigureOut">
              <a:rPr lang="fr-FR" smtClean="0"/>
              <a:t>28/09/2020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371578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1993210-0205-41F8-82D0-2BEDF2A8D661}" type="datetimeFigureOut">
              <a:rPr lang="fr-FR" smtClean="0"/>
              <a:t>28/09/2020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147231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D1993210-0205-41F8-82D0-2BEDF2A8D661}" type="datetimeFigureOut">
              <a:rPr lang="fr-FR" smtClean="0"/>
              <a:t>28/09/2020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359647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993210-0205-41F8-82D0-2BEDF2A8D661}" type="datetimeFigureOut">
              <a:rPr lang="fr-FR" smtClean="0"/>
              <a:t>28/09/2020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73392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993210-0205-41F8-82D0-2BEDF2A8D661}" type="datetimeFigureOut">
              <a:rPr lang="fr-FR" smtClean="0"/>
              <a:t>28/09/2020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290605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993210-0205-41F8-82D0-2BEDF2A8D661}" type="datetimeFigureOut">
              <a:rPr lang="fr-FR" smtClean="0"/>
              <a:t>28/09/2020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24590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1993210-0205-41F8-82D0-2BEDF2A8D661}" type="datetimeFigureOut">
              <a:rPr lang="fr-FR" smtClean="0"/>
              <a:t>28/09/2020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11739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1993210-0205-41F8-82D0-2BEDF2A8D661}" type="datetimeFigureOut">
              <a:rPr lang="fr-FR" smtClean="0"/>
              <a:t>28/09/2020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327550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1993210-0205-41F8-82D0-2BEDF2A8D661}" type="datetimeFigureOut">
              <a:rPr lang="fr-FR" smtClean="0"/>
              <a:t>28/09/2020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40911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1993210-0205-41F8-82D0-2BEDF2A8D661}" type="datetimeFigureOut">
              <a:rPr lang="fr-FR" smtClean="0"/>
              <a:t>28/09/2020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312890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3210-0205-41F8-82D0-2BEDF2A8D661}" type="datetimeFigureOut">
              <a:rPr lang="fr-FR" smtClean="0"/>
              <a:t>28/09/2020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429222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993210-0205-41F8-82D0-2BEDF2A8D661}" type="datetimeFigureOut">
              <a:rPr lang="fr-FR" smtClean="0"/>
              <a:t>28/09/2020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259424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D1993210-0205-41F8-82D0-2BEDF2A8D661}" type="datetimeFigureOut">
              <a:rPr lang="fr-FR" smtClean="0"/>
              <a:t>28/09/2020</a:t>
            </a:fld>
            <a:endParaRPr lang="fr-FR"/>
          </a:p>
        </p:txBody>
      </p:sp>
      <p:sp>
        <p:nvSpPr>
          <p:cNvPr id="6" name="Footer Placeholder 5"/>
          <p:cNvSpPr>
            <a:spLocks noGrp="1"/>
          </p:cNvSpPr>
          <p:nvPr>
            <p:ph type="ftr" sz="quarter" idx="11"/>
          </p:nvPr>
        </p:nvSpPr>
        <p:spPr>
          <a:xfrm>
            <a:off x="590396" y="6041362"/>
            <a:ext cx="3295413" cy="365125"/>
          </a:xfrm>
        </p:spPr>
        <p:txBody>
          <a:bodyPr/>
          <a:lstStyle/>
          <a:p>
            <a:endParaRPr lang="fr-FR"/>
          </a:p>
        </p:txBody>
      </p:sp>
      <p:sp>
        <p:nvSpPr>
          <p:cNvPr id="7" name="Slide Number Placeholder 6"/>
          <p:cNvSpPr>
            <a:spLocks noGrp="1"/>
          </p:cNvSpPr>
          <p:nvPr>
            <p:ph type="sldNum" sz="quarter" idx="12"/>
          </p:nvPr>
        </p:nvSpPr>
        <p:spPr>
          <a:xfrm>
            <a:off x="4862689" y="5915888"/>
            <a:ext cx="1062155" cy="490599"/>
          </a:xfrm>
        </p:spPr>
        <p:txBody>
          <a:bodyPr/>
          <a:lstStyle/>
          <a:p>
            <a:fld id="{9B90133A-AB9E-4543-84A4-BEB243856EF4}" type="slidenum">
              <a:rPr lang="fr-FR" smtClean="0"/>
              <a:t>‹N°›</a:t>
            </a:fld>
            <a:endParaRPr lang="fr-FR"/>
          </a:p>
        </p:txBody>
      </p:sp>
    </p:spTree>
    <p:extLst>
      <p:ext uri="{BB962C8B-B14F-4D97-AF65-F5344CB8AC3E}">
        <p14:creationId xmlns:p14="http://schemas.microsoft.com/office/powerpoint/2010/main" val="18841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fr-F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1993210-0205-41F8-82D0-2BEDF2A8D661}" type="datetimeFigureOut">
              <a:rPr lang="fr-FR" smtClean="0"/>
              <a:t>28/09/2020</a:t>
            </a:fld>
            <a:endParaRPr lang="fr-F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B90133A-AB9E-4543-84A4-BEB243856EF4}" type="slidenum">
              <a:rPr lang="fr-FR" smtClean="0"/>
              <a:t>‹N°›</a:t>
            </a:fld>
            <a:endParaRPr lang="fr-FR"/>
          </a:p>
        </p:txBody>
      </p:sp>
    </p:spTree>
    <p:extLst>
      <p:ext uri="{BB962C8B-B14F-4D97-AF65-F5344CB8AC3E}">
        <p14:creationId xmlns:p14="http://schemas.microsoft.com/office/powerpoint/2010/main" val="42792999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fr/client-famille-loupe-analyse-563967/"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E0C22-98DA-48C6-BEF3-B55755A68C39}"/>
              </a:ext>
            </a:extLst>
          </p:cNvPr>
          <p:cNvSpPr>
            <a:spLocks noGrp="1"/>
          </p:cNvSpPr>
          <p:nvPr>
            <p:ph type="ctrTitle"/>
          </p:nvPr>
        </p:nvSpPr>
        <p:spPr>
          <a:xfrm>
            <a:off x="305059" y="1142179"/>
            <a:ext cx="11581882" cy="2294603"/>
          </a:xfrm>
          <a:scene3d>
            <a:camera prst="perspectiveLeft"/>
            <a:lightRig rig="threePt" dir="t"/>
          </a:scene3d>
        </p:spPr>
        <p:txBody>
          <a:bodyPr>
            <a:normAutofit/>
          </a:bodyPr>
          <a:lstStyle/>
          <a:p>
            <a:pPr algn="ctr">
              <a:lnSpc>
                <a:spcPct val="150000"/>
              </a:lnSpc>
            </a:pPr>
            <a:br>
              <a:rPr lang="fr-FR" sz="4200" dirty="0"/>
            </a:br>
            <a:endParaRPr lang="fr-FR" sz="4200" dirty="0"/>
          </a:p>
        </p:txBody>
      </p:sp>
      <p:pic>
        <p:nvPicPr>
          <p:cNvPr id="13" name="Image 12" descr="Une image contenant dessin&#10;&#10;Description générée automatiquement">
            <a:extLst>
              <a:ext uri="{FF2B5EF4-FFF2-40B4-BE49-F238E27FC236}">
                <a16:creationId xmlns:a16="http://schemas.microsoft.com/office/drawing/2014/main" id="{F18A6BB3-BD13-471B-A7E4-BB418C213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09" y="5306032"/>
            <a:ext cx="2008039" cy="1269790"/>
          </a:xfrm>
          <a:prstGeom prst="rect">
            <a:avLst/>
          </a:prstGeom>
        </p:spPr>
      </p:pic>
      <p:pic>
        <p:nvPicPr>
          <p:cNvPr id="16" name="Image 15" descr="Une image contenant dessin&#10;&#10;Description générée automatiquement">
            <a:extLst>
              <a:ext uri="{FF2B5EF4-FFF2-40B4-BE49-F238E27FC236}">
                <a16:creationId xmlns:a16="http://schemas.microsoft.com/office/drawing/2014/main" id="{DC473BC0-CE1F-402A-94AB-6DE710807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199" y="5306032"/>
            <a:ext cx="1694753" cy="1321395"/>
          </a:xfrm>
          <a:prstGeom prst="rect">
            <a:avLst/>
          </a:prstGeom>
        </p:spPr>
      </p:pic>
      <p:sp>
        <p:nvSpPr>
          <p:cNvPr id="4" name="Rectangle 3">
            <a:extLst>
              <a:ext uri="{FF2B5EF4-FFF2-40B4-BE49-F238E27FC236}">
                <a16:creationId xmlns:a16="http://schemas.microsoft.com/office/drawing/2014/main" id="{0BD4956D-93A2-4F08-A3BF-07797FB32932}"/>
              </a:ext>
            </a:extLst>
          </p:cNvPr>
          <p:cNvSpPr/>
          <p:nvPr/>
        </p:nvSpPr>
        <p:spPr>
          <a:xfrm>
            <a:off x="1456316" y="1351918"/>
            <a:ext cx="8988358" cy="1200329"/>
          </a:xfrm>
          <a:prstGeom prst="rect">
            <a:avLst/>
          </a:prstGeom>
          <a:noFill/>
        </p:spPr>
        <p:txBody>
          <a:bodyPr wrap="none" lIns="91440" tIns="45720" rIns="91440" bIns="45720">
            <a:spAutoFit/>
          </a:bodyPr>
          <a:lstStyle/>
          <a:p>
            <a:pPr algn="ctr"/>
            <a:r>
              <a:rPr lang="fr-FR" sz="2800" b="1" cap="none" spc="50" dirty="0">
                <a:ln w="0"/>
                <a:solidFill>
                  <a:schemeClr val="accent6">
                    <a:lumMod val="75000"/>
                  </a:schemeClr>
                </a:solidFill>
                <a:effectLst>
                  <a:innerShdw blurRad="63500" dist="50800" dir="13500000">
                    <a:srgbClr val="000000">
                      <a:alpha val="50000"/>
                    </a:srgbClr>
                  </a:innerShdw>
                </a:effectLst>
              </a:rPr>
              <a:t> </a:t>
            </a:r>
            <a:r>
              <a:rPr lang="fr-FR" sz="7200" b="1" u="sng" cap="none" spc="50" dirty="0">
                <a:ln w="0"/>
                <a:solidFill>
                  <a:schemeClr val="accent6">
                    <a:lumMod val="75000"/>
                  </a:schemeClr>
                </a:solidFill>
                <a:effectLst>
                  <a:innerShdw blurRad="63500" dist="50800" dir="13500000">
                    <a:srgbClr val="000000">
                      <a:alpha val="50000"/>
                    </a:srgbClr>
                  </a:innerShdw>
                </a:effectLst>
              </a:rPr>
              <a:t>PLENIER DU CREFOP</a:t>
            </a:r>
          </a:p>
        </p:txBody>
      </p:sp>
      <p:pic>
        <p:nvPicPr>
          <p:cNvPr id="10" name="Image 9">
            <a:extLst>
              <a:ext uri="{FF2B5EF4-FFF2-40B4-BE49-F238E27FC236}">
                <a16:creationId xmlns:a16="http://schemas.microsoft.com/office/drawing/2014/main" id="{3B9AE52A-93B5-4DEC-8C17-1511F1CA645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9340" y="5267637"/>
            <a:ext cx="2387601" cy="1346580"/>
          </a:xfrm>
          <a:prstGeom prst="rect">
            <a:avLst/>
          </a:prstGeom>
          <a:noFill/>
          <a:ln>
            <a:noFill/>
          </a:ln>
        </p:spPr>
      </p:pic>
      <p:pic>
        <p:nvPicPr>
          <p:cNvPr id="8" name="Image 7">
            <a:extLst>
              <a:ext uri="{FF2B5EF4-FFF2-40B4-BE49-F238E27FC236}">
                <a16:creationId xmlns:a16="http://schemas.microsoft.com/office/drawing/2014/main" id="{FCB10732-DAD2-40C6-834B-D24F29C3D9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1467" y="5280847"/>
            <a:ext cx="1926437" cy="1269790"/>
          </a:xfrm>
          <a:prstGeom prst="rect">
            <a:avLst/>
          </a:prstGeom>
          <a:noFill/>
          <a:ln>
            <a:noFill/>
          </a:ln>
        </p:spPr>
      </p:pic>
      <p:sp>
        <p:nvSpPr>
          <p:cNvPr id="3" name="Rectangle 2">
            <a:extLst>
              <a:ext uri="{FF2B5EF4-FFF2-40B4-BE49-F238E27FC236}">
                <a16:creationId xmlns:a16="http://schemas.microsoft.com/office/drawing/2014/main" id="{3CC01216-1DCF-4126-9E05-CF1FF11E61FC}"/>
              </a:ext>
            </a:extLst>
          </p:cNvPr>
          <p:cNvSpPr/>
          <p:nvPr/>
        </p:nvSpPr>
        <p:spPr>
          <a:xfrm>
            <a:off x="3241694" y="3244334"/>
            <a:ext cx="7202980" cy="1200329"/>
          </a:xfrm>
          <a:prstGeom prst="rect">
            <a:avLst/>
          </a:prstGeom>
        </p:spPr>
        <p:txBody>
          <a:bodyPr wrap="square">
            <a:spAutoFit/>
          </a:bodyPr>
          <a:lstStyle/>
          <a:p>
            <a:pPr algn="just"/>
            <a:r>
              <a:rPr lang="fr-FR" sz="2400" b="1" u="sng" dirty="0"/>
              <a:t>Date du Plénier</a:t>
            </a:r>
            <a:r>
              <a:rPr lang="fr-FR" sz="2400" b="1" dirty="0"/>
              <a:t>		:  11/09/ 2020</a:t>
            </a:r>
          </a:p>
          <a:p>
            <a:pPr algn="just"/>
            <a:endParaRPr lang="fr-FR" sz="2400" b="1" dirty="0"/>
          </a:p>
          <a:p>
            <a:pPr algn="just"/>
            <a:r>
              <a:rPr lang="fr-FR" sz="2400" b="1" u="sng" dirty="0"/>
              <a:t>Lieu	</a:t>
            </a:r>
            <a:r>
              <a:rPr lang="fr-FR" sz="2400" b="1" dirty="0"/>
              <a:t>			 	:  </a:t>
            </a:r>
            <a:r>
              <a:rPr lang="fr-FR" sz="2400" b="1"/>
              <a:t>Salle Camille DARSIERES</a:t>
            </a:r>
            <a:endParaRPr lang="fr-FR" sz="2400" dirty="0"/>
          </a:p>
        </p:txBody>
      </p:sp>
    </p:spTree>
    <p:extLst>
      <p:ext uri="{BB962C8B-B14F-4D97-AF65-F5344CB8AC3E}">
        <p14:creationId xmlns:p14="http://schemas.microsoft.com/office/powerpoint/2010/main" val="4793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7"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2152352C-7428-4F29-9B81-D3F643F87C3A}"/>
              </a:ext>
            </a:extLst>
          </p:cNvPr>
          <p:cNvSpPr>
            <a:spLocks noGrp="1"/>
          </p:cNvSpPr>
          <p:nvPr>
            <p:ph type="title"/>
          </p:nvPr>
        </p:nvSpPr>
        <p:spPr>
          <a:xfrm>
            <a:off x="556591" y="1741714"/>
            <a:ext cx="3518452" cy="4117749"/>
          </a:xfrm>
        </p:spPr>
        <p:txBody>
          <a:bodyPr vert="horz" lIns="91440" tIns="45720" rIns="91440" bIns="45720" rtlCol="0" anchor="t">
            <a:normAutofit/>
          </a:bodyPr>
          <a:lstStyle/>
          <a:p>
            <a:r>
              <a:rPr lang="en-US" sz="4000"/>
              <a:t>Les représentants</a:t>
            </a:r>
            <a:br>
              <a:rPr lang="en-US" sz="4000"/>
            </a:br>
            <a:r>
              <a:rPr lang="en-US" sz="4000"/>
              <a:t>de</a:t>
            </a:r>
            <a:br>
              <a:rPr lang="en-US" sz="4000"/>
            </a:br>
            <a:r>
              <a:rPr lang="en-US" sz="4000"/>
              <a:t>l’Etat</a:t>
            </a:r>
          </a:p>
        </p:txBody>
      </p:sp>
      <p:graphicFrame>
        <p:nvGraphicFramePr>
          <p:cNvPr id="19" name="Espace réservé du texte 2">
            <a:extLst>
              <a:ext uri="{FF2B5EF4-FFF2-40B4-BE49-F238E27FC236}">
                <a16:creationId xmlns:a16="http://schemas.microsoft.com/office/drawing/2014/main" id="{E0D264BA-C14A-4A8D-9717-1CA1DB4C378B}"/>
              </a:ext>
            </a:extLst>
          </p:cNvPr>
          <p:cNvGraphicFramePr/>
          <p:nvPr>
            <p:extLst>
              <p:ext uri="{D42A27DB-BD31-4B8C-83A1-F6EECF244321}">
                <p14:modId xmlns:p14="http://schemas.microsoft.com/office/powerpoint/2010/main" val="3610250036"/>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75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B9317381-A800-4397-B01D-FCE2E4450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2437663-CF21-48CD-B0CA-FEA2E2D7A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276366" y="942367"/>
            <a:ext cx="6858000" cy="4973267"/>
          </a:xfrm>
          <a:custGeom>
            <a:avLst/>
            <a:gdLst>
              <a:gd name="connsiteX0" fmla="*/ 0 w 6858000"/>
              <a:gd name="connsiteY0" fmla="*/ 4674422 h 4973267"/>
              <a:gd name="connsiteX1" fmla="*/ 0 w 6858000"/>
              <a:gd name="connsiteY1" fmla="*/ 0 h 4973267"/>
              <a:gd name="connsiteX2" fmla="*/ 6858000 w 6858000"/>
              <a:gd name="connsiteY2" fmla="*/ 0 h 4973267"/>
              <a:gd name="connsiteX3" fmla="*/ 6858000 w 6858000"/>
              <a:gd name="connsiteY3" fmla="*/ 4674817 h 4973267"/>
              <a:gd name="connsiteX4" fmla="*/ 3850107 w 6858000"/>
              <a:gd name="connsiteY4" fmla="*/ 4674817 h 4973267"/>
              <a:gd name="connsiteX5" fmla="*/ 3469107 w 6858000"/>
              <a:gd name="connsiteY5" fmla="*/ 4960567 h 4973267"/>
              <a:gd name="connsiteX6" fmla="*/ 3460640 w 6858000"/>
              <a:gd name="connsiteY6" fmla="*/ 4963742 h 4973267"/>
              <a:gd name="connsiteX7" fmla="*/ 3447940 w 6858000"/>
              <a:gd name="connsiteY7" fmla="*/ 4968505 h 4973267"/>
              <a:gd name="connsiteX8" fmla="*/ 3437357 w 6858000"/>
              <a:gd name="connsiteY8" fmla="*/ 4973267 h 4973267"/>
              <a:gd name="connsiteX9" fmla="*/ 3424657 w 6858000"/>
              <a:gd name="connsiteY9" fmla="*/ 4973267 h 4973267"/>
              <a:gd name="connsiteX10" fmla="*/ 3414074 w 6858000"/>
              <a:gd name="connsiteY10" fmla="*/ 4973267 h 4973267"/>
              <a:gd name="connsiteX11" fmla="*/ 3401373 w 6858000"/>
              <a:gd name="connsiteY11" fmla="*/ 4968505 h 4973267"/>
              <a:gd name="connsiteX12" fmla="*/ 3388674 w 6858000"/>
              <a:gd name="connsiteY12" fmla="*/ 4963742 h 4973267"/>
              <a:gd name="connsiteX13" fmla="*/ 3380207 w 6858000"/>
              <a:gd name="connsiteY13" fmla="*/ 4960567 h 4973267"/>
              <a:gd name="connsiteX14" fmla="*/ 2999207 w 6858000"/>
              <a:gd name="connsiteY14" fmla="*/ 4674817 h 4973267"/>
              <a:gd name="connsiteX15" fmla="*/ 1003190 w 6858000"/>
              <a:gd name="connsiteY15" fmla="*/ 4674817 h 4973267"/>
              <a:gd name="connsiteX16" fmla="*/ 1003190 w 6858000"/>
              <a:gd name="connsiteY16" fmla="*/ 4674422 h 49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4973267">
                <a:moveTo>
                  <a:pt x="0" y="4674422"/>
                </a:moveTo>
                <a:lnTo>
                  <a:pt x="0" y="0"/>
                </a:lnTo>
                <a:lnTo>
                  <a:pt x="6858000" y="0"/>
                </a:lnTo>
                <a:lnTo>
                  <a:pt x="6858000" y="4674817"/>
                </a:lnTo>
                <a:lnTo>
                  <a:pt x="3850107" y="4674817"/>
                </a:lnTo>
                <a:lnTo>
                  <a:pt x="3469107" y="4960567"/>
                </a:lnTo>
                <a:lnTo>
                  <a:pt x="3460640" y="4963742"/>
                </a:lnTo>
                <a:lnTo>
                  <a:pt x="3447940" y="4968505"/>
                </a:lnTo>
                <a:lnTo>
                  <a:pt x="3437357" y="4973267"/>
                </a:lnTo>
                <a:lnTo>
                  <a:pt x="3424657" y="4973267"/>
                </a:lnTo>
                <a:lnTo>
                  <a:pt x="3414074" y="4973267"/>
                </a:lnTo>
                <a:lnTo>
                  <a:pt x="3401373" y="4968505"/>
                </a:lnTo>
                <a:lnTo>
                  <a:pt x="3388674" y="4963742"/>
                </a:lnTo>
                <a:lnTo>
                  <a:pt x="3380207" y="4960567"/>
                </a:lnTo>
                <a:lnTo>
                  <a:pt x="2999207" y="4674817"/>
                </a:lnTo>
                <a:lnTo>
                  <a:pt x="1003190" y="4674817"/>
                </a:lnTo>
                <a:lnTo>
                  <a:pt x="1003190" y="4674422"/>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77B1FB9-460A-415B-8266-8CD4841D07A5}"/>
              </a:ext>
            </a:extLst>
          </p:cNvPr>
          <p:cNvSpPr>
            <a:spLocks noGrp="1"/>
          </p:cNvSpPr>
          <p:nvPr>
            <p:ph type="title"/>
          </p:nvPr>
        </p:nvSpPr>
        <p:spPr>
          <a:xfrm>
            <a:off x="8164057" y="1026726"/>
            <a:ext cx="3217940" cy="4804549"/>
          </a:xfrm>
        </p:spPr>
        <p:txBody>
          <a:bodyPr vert="horz" lIns="91440" tIns="45720" rIns="91440" bIns="45720" rtlCol="0" anchor="ctr">
            <a:normAutofit/>
          </a:bodyPr>
          <a:lstStyle/>
          <a:p>
            <a:r>
              <a:rPr lang="en-US" sz="3600" u="sng"/>
              <a:t>Les  représentants de la CTM</a:t>
            </a:r>
          </a:p>
        </p:txBody>
      </p:sp>
      <p:sp>
        <p:nvSpPr>
          <p:cNvPr id="3" name="Rectangle 2">
            <a:extLst>
              <a:ext uri="{FF2B5EF4-FFF2-40B4-BE49-F238E27FC236}">
                <a16:creationId xmlns:a16="http://schemas.microsoft.com/office/drawing/2014/main" id="{DD0E252E-A3AE-4DEF-B308-35343CD600B4}"/>
              </a:ext>
            </a:extLst>
          </p:cNvPr>
          <p:cNvSpPr/>
          <p:nvPr/>
        </p:nvSpPr>
        <p:spPr>
          <a:xfrm>
            <a:off x="451514" y="1026726"/>
            <a:ext cx="6261258" cy="4804549"/>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sz="2400" b="1" dirty="0"/>
              <a:t> Le </a:t>
            </a:r>
            <a:r>
              <a:rPr lang="en-US" sz="2400" b="1" dirty="0" err="1"/>
              <a:t>représentant</a:t>
            </a:r>
            <a:r>
              <a:rPr lang="en-US" sz="2400" b="1" dirty="0"/>
              <a:t> du </a:t>
            </a:r>
            <a:r>
              <a:rPr lang="en-US" sz="2400" b="1" dirty="0" err="1"/>
              <a:t>Président</a:t>
            </a:r>
            <a:r>
              <a:rPr lang="en-US" sz="2400" b="1" dirty="0"/>
              <a:t> du Conseil </a:t>
            </a:r>
            <a:r>
              <a:rPr lang="en-US" sz="2400" b="1" dirty="0" err="1"/>
              <a:t>Exécutif</a:t>
            </a:r>
            <a:r>
              <a:rPr lang="en-US" sz="2400" b="1" dirty="0"/>
              <a:t> de la CTM </a:t>
            </a:r>
          </a:p>
          <a:p>
            <a:pPr>
              <a:spcBef>
                <a:spcPct val="20000"/>
              </a:spcBef>
              <a:spcAft>
                <a:spcPts val="600"/>
              </a:spcAft>
              <a:buClr>
                <a:schemeClr val="accent1"/>
              </a:buClr>
            </a:pPr>
            <a:r>
              <a:rPr lang="en-US" sz="2400" b="1" dirty="0"/>
              <a:t>		</a:t>
            </a:r>
            <a:r>
              <a:rPr lang="en-US" sz="2400" b="1" i="1" dirty="0"/>
              <a:t>co-</a:t>
            </a:r>
            <a:r>
              <a:rPr lang="en-US" sz="2400" b="1" i="1" dirty="0" err="1"/>
              <a:t>président</a:t>
            </a:r>
            <a:r>
              <a:rPr lang="en-US" sz="2400" b="1" i="1" dirty="0"/>
              <a:t> du CREFOP et </a:t>
            </a:r>
            <a:r>
              <a:rPr lang="en-US" sz="2400" b="1" i="1" dirty="0" err="1"/>
              <a:t>sa</a:t>
            </a:r>
            <a:r>
              <a:rPr lang="en-US" sz="2400" b="1" i="1" dirty="0"/>
              <a:t>   </a:t>
            </a:r>
          </a:p>
          <a:p>
            <a:pPr>
              <a:spcBef>
                <a:spcPct val="20000"/>
              </a:spcBef>
              <a:spcAft>
                <a:spcPts val="600"/>
              </a:spcAft>
              <a:buClr>
                <a:schemeClr val="accent1"/>
              </a:buClr>
            </a:pPr>
            <a:r>
              <a:rPr lang="en-US" sz="2400" b="1" i="1" dirty="0"/>
              <a:t>           </a:t>
            </a:r>
            <a:r>
              <a:rPr lang="en-US" sz="2400" b="1" i="1" dirty="0" err="1"/>
              <a:t>suppléante</a:t>
            </a:r>
            <a:endParaRPr lang="en-US" sz="2400" b="1" i="1" dirty="0"/>
          </a:p>
          <a:p>
            <a:pPr marL="285750" indent="-285750">
              <a:spcBef>
                <a:spcPct val="20000"/>
              </a:spcBef>
              <a:spcAft>
                <a:spcPts val="600"/>
              </a:spcAft>
              <a:buClr>
                <a:schemeClr val="accent1"/>
              </a:buClr>
              <a:buFont typeface="Wingdings 2" charset="2"/>
              <a:buChar char=""/>
            </a:pPr>
            <a:endParaRPr lang="en-US" sz="2400" b="1" dirty="0"/>
          </a:p>
          <a:p>
            <a:pPr marL="285750" indent="-285750">
              <a:spcBef>
                <a:spcPct val="20000"/>
              </a:spcBef>
              <a:spcAft>
                <a:spcPts val="600"/>
              </a:spcAft>
              <a:buClr>
                <a:schemeClr val="accent1"/>
              </a:buClr>
              <a:buFont typeface="Wingdings 2" charset="2"/>
              <a:buChar char=""/>
            </a:pPr>
            <a:r>
              <a:rPr lang="en-US" sz="2400" b="1" dirty="0"/>
              <a:t> 8 </a:t>
            </a:r>
            <a:r>
              <a:rPr lang="en-US" sz="2400" b="1" dirty="0" err="1"/>
              <a:t>titulaires</a:t>
            </a:r>
            <a:endParaRPr lang="en-US" sz="2400" b="1" dirty="0"/>
          </a:p>
          <a:p>
            <a:pPr marL="285750" indent="-285750">
              <a:spcBef>
                <a:spcPct val="20000"/>
              </a:spcBef>
              <a:spcAft>
                <a:spcPts val="600"/>
              </a:spcAft>
              <a:buClr>
                <a:schemeClr val="accent1"/>
              </a:buClr>
              <a:buFont typeface="Wingdings 2" charset="2"/>
              <a:buChar char=""/>
            </a:pPr>
            <a:endParaRPr lang="en-US" sz="2400" b="1" dirty="0"/>
          </a:p>
          <a:p>
            <a:pPr marL="285750" indent="-285750">
              <a:spcBef>
                <a:spcPct val="20000"/>
              </a:spcBef>
              <a:spcAft>
                <a:spcPts val="600"/>
              </a:spcAft>
              <a:buClr>
                <a:schemeClr val="accent1"/>
              </a:buClr>
              <a:buFont typeface="Wingdings 2" charset="2"/>
              <a:buChar char=""/>
            </a:pPr>
            <a:r>
              <a:rPr lang="en-US" sz="2400" b="1" dirty="0"/>
              <a:t> 11 </a:t>
            </a:r>
            <a:r>
              <a:rPr lang="en-US" sz="2400" b="1" dirty="0" err="1"/>
              <a:t>suppléants</a:t>
            </a:r>
            <a:endParaRPr lang="en-US" sz="2400" b="1" dirty="0"/>
          </a:p>
          <a:p>
            <a:pPr marL="285750" indent="-285750">
              <a:spcBef>
                <a:spcPct val="20000"/>
              </a:spcBef>
              <a:spcAft>
                <a:spcPts val="600"/>
              </a:spcAft>
              <a:buClr>
                <a:schemeClr val="accent1"/>
              </a:buClr>
              <a:buFont typeface="Wingdings 2" charset="2"/>
              <a:buChar char=""/>
            </a:pPr>
            <a:endParaRPr lang="en-US" b="1" dirty="0"/>
          </a:p>
        </p:txBody>
      </p:sp>
    </p:spTree>
    <p:extLst>
      <p:ext uri="{BB962C8B-B14F-4D97-AF65-F5344CB8AC3E}">
        <p14:creationId xmlns:p14="http://schemas.microsoft.com/office/powerpoint/2010/main" val="262493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a:xfrm>
            <a:off x="451515" y="1734857"/>
            <a:ext cx="3765483" cy="3388287"/>
          </a:xfrm>
        </p:spPr>
        <p:txBody>
          <a:bodyPr vert="horz" lIns="91440" tIns="45720" rIns="91440" bIns="45720" rtlCol="0" anchor="ctr">
            <a:normAutofit/>
          </a:bodyPr>
          <a:lstStyle/>
          <a:p>
            <a:pPr>
              <a:lnSpc>
                <a:spcPct val="90000"/>
              </a:lnSpc>
            </a:pPr>
            <a:r>
              <a:rPr lang="en-US" u="sng" dirty="0"/>
              <a:t>Les </a:t>
            </a:r>
            <a:r>
              <a:rPr lang="en-US" u="sng" dirty="0" err="1"/>
              <a:t>représentants</a:t>
            </a:r>
            <a:r>
              <a:rPr lang="en-US" u="sng" dirty="0"/>
              <a:t> des </a:t>
            </a:r>
            <a:r>
              <a:rPr lang="en-US" u="sng" dirty="0" err="1"/>
              <a:t>organisations</a:t>
            </a:r>
            <a:r>
              <a:rPr lang="en-US" u="sng" dirty="0"/>
              <a:t> </a:t>
            </a:r>
            <a:r>
              <a:rPr lang="en-US" u="sng" dirty="0" err="1"/>
              <a:t>syndicales</a:t>
            </a:r>
            <a:r>
              <a:rPr lang="en-US" u="sng" dirty="0"/>
              <a:t> de </a:t>
            </a:r>
            <a:r>
              <a:rPr lang="en-US" u="sng" dirty="0" err="1"/>
              <a:t>salariés</a:t>
            </a:r>
            <a:endParaRPr lang="en-US" u="sng" dirty="0"/>
          </a:p>
        </p:txBody>
      </p:sp>
      <p:sp>
        <p:nvSpPr>
          <p:cNvPr id="3" name="Rectangle 2">
            <a:extLst>
              <a:ext uri="{FF2B5EF4-FFF2-40B4-BE49-F238E27FC236}">
                <a16:creationId xmlns:a16="http://schemas.microsoft.com/office/drawing/2014/main" id="{466915B8-75C0-4812-BDE3-C66B6BEEB02B}"/>
              </a:ext>
            </a:extLst>
          </p:cNvPr>
          <p:cNvSpPr/>
          <p:nvPr/>
        </p:nvSpPr>
        <p:spPr>
          <a:xfrm>
            <a:off x="6203373" y="716973"/>
            <a:ext cx="5756564" cy="5712751"/>
          </a:xfrm>
          <a:prstGeom prst="rect">
            <a:avLst/>
          </a:prstGeom>
          <a:effectLst/>
        </p:spPr>
        <p:txBody>
          <a:bodyPr vert="horz" lIns="91440" tIns="45720" rIns="91440" bIns="45720" rtlCol="0" anchor="ctr">
            <a:noAutofit/>
          </a:bodyPr>
          <a:lstStyle/>
          <a:p>
            <a:pPr>
              <a:spcBef>
                <a:spcPct val="20000"/>
              </a:spcBef>
              <a:spcAft>
                <a:spcPts val="600"/>
              </a:spcAft>
              <a:buClr>
                <a:schemeClr val="accent1"/>
              </a:buClr>
            </a:pPr>
            <a:r>
              <a:rPr lang="en-US" sz="2800" b="1" dirty="0"/>
              <a:t>° CDMT						° CGTM</a:t>
            </a:r>
          </a:p>
          <a:p>
            <a:pPr>
              <a:spcBef>
                <a:spcPct val="20000"/>
              </a:spcBef>
              <a:spcAft>
                <a:spcPts val="600"/>
              </a:spcAft>
              <a:buClr>
                <a:schemeClr val="accent1"/>
              </a:buClr>
              <a:buFont typeface="Wingdings 2" charset="2"/>
              <a:buChar char=""/>
            </a:pPr>
            <a:endParaRPr lang="en-US" sz="2800" b="1" dirty="0"/>
          </a:p>
          <a:p>
            <a:pPr>
              <a:spcBef>
                <a:spcPct val="20000"/>
              </a:spcBef>
              <a:spcAft>
                <a:spcPts val="600"/>
              </a:spcAft>
              <a:buClr>
                <a:schemeClr val="accent1"/>
              </a:buClr>
            </a:pPr>
            <a:r>
              <a:rPr lang="en-US" sz="2800" b="1" dirty="0"/>
              <a:t>° CGTM-FSM				° CFDT</a:t>
            </a:r>
          </a:p>
          <a:p>
            <a:pPr>
              <a:spcBef>
                <a:spcPct val="20000"/>
              </a:spcBef>
              <a:spcAft>
                <a:spcPts val="600"/>
              </a:spcAft>
              <a:buClr>
                <a:schemeClr val="accent1"/>
              </a:buClr>
              <a:buFont typeface="Wingdings 2" charset="2"/>
              <a:buChar char=""/>
            </a:pPr>
            <a:endParaRPr lang="en-US" sz="2800" b="1" dirty="0"/>
          </a:p>
          <a:p>
            <a:pPr>
              <a:spcBef>
                <a:spcPct val="20000"/>
              </a:spcBef>
              <a:spcAft>
                <a:spcPts val="600"/>
              </a:spcAft>
              <a:buClr>
                <a:schemeClr val="accent1"/>
              </a:buClr>
            </a:pPr>
            <a:r>
              <a:rPr lang="en-US" sz="2800" b="1" dirty="0"/>
              <a:t>° CFE-CGC				° CFTC</a:t>
            </a:r>
          </a:p>
          <a:p>
            <a:pPr>
              <a:spcBef>
                <a:spcPct val="20000"/>
              </a:spcBef>
              <a:spcAft>
                <a:spcPts val="600"/>
              </a:spcAft>
              <a:buClr>
                <a:schemeClr val="accent1"/>
              </a:buClr>
              <a:buFont typeface="Wingdings 2" charset="2"/>
              <a:buChar char=""/>
            </a:pPr>
            <a:endParaRPr lang="en-US" sz="2800" b="1" dirty="0"/>
          </a:p>
          <a:p>
            <a:pPr>
              <a:spcBef>
                <a:spcPct val="20000"/>
              </a:spcBef>
              <a:spcAft>
                <a:spcPts val="600"/>
              </a:spcAft>
              <a:buClr>
                <a:schemeClr val="accent1"/>
              </a:buClr>
            </a:pPr>
            <a:r>
              <a:rPr lang="en-US" sz="2800" b="1" dirty="0"/>
              <a:t>° CSTM						° UDFO</a:t>
            </a:r>
          </a:p>
          <a:p>
            <a:pPr>
              <a:spcBef>
                <a:spcPct val="20000"/>
              </a:spcBef>
              <a:spcAft>
                <a:spcPts val="600"/>
              </a:spcAft>
              <a:buClr>
                <a:schemeClr val="accent1"/>
              </a:buClr>
              <a:buFont typeface="Wingdings 2" charset="2"/>
              <a:buChar char=""/>
            </a:pPr>
            <a:endParaRPr lang="en-US" sz="2800" b="1" dirty="0"/>
          </a:p>
          <a:p>
            <a:pPr>
              <a:spcBef>
                <a:spcPct val="20000"/>
              </a:spcBef>
              <a:spcAft>
                <a:spcPts val="600"/>
              </a:spcAft>
              <a:buClr>
                <a:schemeClr val="accent1"/>
              </a:buClr>
            </a:pPr>
            <a:r>
              <a:rPr lang="en-US" sz="2800" b="1" dirty="0"/>
              <a:t>° UGTM</a:t>
            </a:r>
          </a:p>
        </p:txBody>
      </p:sp>
    </p:spTree>
    <p:extLst>
      <p:ext uri="{BB962C8B-B14F-4D97-AF65-F5344CB8AC3E}">
        <p14:creationId xmlns:p14="http://schemas.microsoft.com/office/powerpoint/2010/main" val="184991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p:txBody>
          <a:bodyPr/>
          <a:lstStyle/>
          <a:p>
            <a:pPr algn="ctr"/>
            <a:r>
              <a:rPr lang="fr-FR" u="sng" dirty="0"/>
              <a:t>Les représentants des organisations professionnelles d’employeurs</a:t>
            </a:r>
          </a:p>
        </p:txBody>
      </p:sp>
      <p:sp>
        <p:nvSpPr>
          <p:cNvPr id="3" name="Rectangle 2">
            <a:extLst>
              <a:ext uri="{FF2B5EF4-FFF2-40B4-BE49-F238E27FC236}">
                <a16:creationId xmlns:a16="http://schemas.microsoft.com/office/drawing/2014/main" id="{466915B8-75C0-4812-BDE3-C66B6BEEB02B}"/>
              </a:ext>
            </a:extLst>
          </p:cNvPr>
          <p:cNvSpPr/>
          <p:nvPr/>
        </p:nvSpPr>
        <p:spPr>
          <a:xfrm>
            <a:off x="1856507" y="2610765"/>
            <a:ext cx="9313719" cy="3970318"/>
          </a:xfrm>
          <a:prstGeom prst="rect">
            <a:avLst/>
          </a:prstGeom>
        </p:spPr>
        <p:txBody>
          <a:bodyPr wrap="square">
            <a:spAutoFit/>
          </a:bodyPr>
          <a:lstStyle/>
          <a:p>
            <a:pPr algn="just"/>
            <a:r>
              <a:rPr lang="fr-FR" sz="2800" b="1" dirty="0"/>
              <a:t>		</a:t>
            </a:r>
            <a:r>
              <a:rPr lang="fr-FR" sz="3600" b="1" dirty="0"/>
              <a:t>° MEDEF				          		° CGPME			</a:t>
            </a:r>
          </a:p>
          <a:p>
            <a:pPr algn="just"/>
            <a:endParaRPr lang="fr-FR" sz="3600" b="1" dirty="0"/>
          </a:p>
          <a:p>
            <a:pPr algn="just"/>
            <a:r>
              <a:rPr lang="fr-FR" sz="3600" b="1" dirty="0"/>
              <a:t>		° U2P									° FDSEA					</a:t>
            </a:r>
          </a:p>
          <a:p>
            <a:pPr algn="just"/>
            <a:endParaRPr lang="fr-FR" sz="3600" b="1" dirty="0"/>
          </a:p>
          <a:p>
            <a:pPr algn="just"/>
            <a:r>
              <a:rPr lang="fr-FR" sz="3600" b="1" dirty="0"/>
              <a:t>		° UDES</a:t>
            </a:r>
          </a:p>
        </p:txBody>
      </p:sp>
    </p:spTree>
    <p:extLst>
      <p:ext uri="{BB962C8B-B14F-4D97-AF65-F5344CB8AC3E}">
        <p14:creationId xmlns:p14="http://schemas.microsoft.com/office/powerpoint/2010/main" val="272911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p:txBody>
          <a:bodyPr/>
          <a:lstStyle/>
          <a:p>
            <a:pPr algn="ctr"/>
            <a:r>
              <a:rPr lang="fr-FR" u="sng" dirty="0"/>
              <a:t>Les  trois réseaux consulaires</a:t>
            </a:r>
          </a:p>
        </p:txBody>
      </p:sp>
      <p:sp>
        <p:nvSpPr>
          <p:cNvPr id="3" name="Rectangle 2">
            <a:extLst>
              <a:ext uri="{FF2B5EF4-FFF2-40B4-BE49-F238E27FC236}">
                <a16:creationId xmlns:a16="http://schemas.microsoft.com/office/drawing/2014/main" id="{466915B8-75C0-4812-BDE3-C66B6BEEB02B}"/>
              </a:ext>
            </a:extLst>
          </p:cNvPr>
          <p:cNvSpPr/>
          <p:nvPr/>
        </p:nvSpPr>
        <p:spPr>
          <a:xfrm>
            <a:off x="884903" y="2708194"/>
            <a:ext cx="11189110" cy="3662541"/>
          </a:xfrm>
          <a:prstGeom prst="rect">
            <a:avLst/>
          </a:prstGeom>
        </p:spPr>
        <p:txBody>
          <a:bodyPr wrap="square">
            <a:spAutoFit/>
          </a:bodyPr>
          <a:lstStyle/>
          <a:p>
            <a:pPr algn="just"/>
            <a:r>
              <a:rPr lang="fr-FR" sz="2800" b="1" dirty="0"/>
              <a:t>° </a:t>
            </a:r>
            <a:r>
              <a:rPr lang="fr-FR" sz="4000" b="1" dirty="0"/>
              <a:t>C</a:t>
            </a:r>
            <a:r>
              <a:rPr lang="fr-FR" sz="2800" b="1" dirty="0"/>
              <a:t>hambre de </a:t>
            </a:r>
            <a:r>
              <a:rPr lang="fr-FR" sz="4000" b="1" dirty="0"/>
              <a:t>C</a:t>
            </a:r>
            <a:r>
              <a:rPr lang="fr-FR" sz="2800" b="1" dirty="0"/>
              <a:t>ommerce et d’</a:t>
            </a:r>
            <a:r>
              <a:rPr lang="fr-FR" sz="4000" b="1" dirty="0"/>
              <a:t>I</a:t>
            </a:r>
            <a:r>
              <a:rPr lang="fr-FR" sz="2800" b="1" dirty="0"/>
              <a:t>ndustrie de la </a:t>
            </a:r>
            <a:r>
              <a:rPr lang="fr-FR" sz="4000" b="1" dirty="0"/>
              <a:t>M</a:t>
            </a:r>
            <a:r>
              <a:rPr lang="fr-FR" sz="2800" b="1" dirty="0"/>
              <a:t>artinique			</a:t>
            </a:r>
          </a:p>
          <a:p>
            <a:pPr algn="just"/>
            <a:r>
              <a:rPr lang="fr-FR" sz="2800" b="1" dirty="0"/>
              <a:t>		 </a:t>
            </a:r>
          </a:p>
          <a:p>
            <a:pPr algn="just"/>
            <a:r>
              <a:rPr lang="fr-FR" sz="2800" b="1" dirty="0"/>
              <a:t>° </a:t>
            </a:r>
            <a:r>
              <a:rPr lang="fr-FR" sz="4000" b="1" dirty="0"/>
              <a:t>C</a:t>
            </a:r>
            <a:r>
              <a:rPr lang="fr-FR" sz="2800" b="1" dirty="0"/>
              <a:t>hambre de </a:t>
            </a:r>
            <a:r>
              <a:rPr lang="fr-FR" sz="4000" b="1" dirty="0"/>
              <a:t>M</a:t>
            </a:r>
            <a:r>
              <a:rPr lang="fr-FR" sz="2800" b="1" dirty="0"/>
              <a:t>étiers et de l’</a:t>
            </a:r>
            <a:r>
              <a:rPr lang="fr-FR" sz="4000" b="1" dirty="0"/>
              <a:t>A</a:t>
            </a:r>
            <a:r>
              <a:rPr lang="fr-FR" sz="2800" b="1" dirty="0"/>
              <a:t>rtisanat de la Martinique			 </a:t>
            </a:r>
          </a:p>
          <a:p>
            <a:pPr algn="just"/>
            <a:endParaRPr lang="fr-FR" sz="2800" b="1" dirty="0"/>
          </a:p>
          <a:p>
            <a:pPr algn="just"/>
            <a:endParaRPr lang="fr-FR" sz="2800" b="1" dirty="0"/>
          </a:p>
          <a:p>
            <a:pPr algn="just"/>
            <a:r>
              <a:rPr lang="fr-FR" sz="2800" b="1" dirty="0"/>
              <a:t>° </a:t>
            </a:r>
            <a:r>
              <a:rPr lang="fr-FR" sz="4000" b="1" dirty="0"/>
              <a:t>C</a:t>
            </a:r>
            <a:r>
              <a:rPr lang="fr-FR" sz="2800" b="1" dirty="0"/>
              <a:t>hambre d’</a:t>
            </a:r>
            <a:r>
              <a:rPr lang="fr-FR" sz="4000" b="1" dirty="0"/>
              <a:t>A</a:t>
            </a:r>
            <a:r>
              <a:rPr lang="fr-FR" sz="2800" b="1" dirty="0"/>
              <a:t>griculture			 </a:t>
            </a:r>
          </a:p>
        </p:txBody>
      </p:sp>
    </p:spTree>
    <p:extLst>
      <p:ext uri="{BB962C8B-B14F-4D97-AF65-F5344CB8AC3E}">
        <p14:creationId xmlns:p14="http://schemas.microsoft.com/office/powerpoint/2010/main" val="408761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a:xfrm>
            <a:off x="295652" y="-2"/>
            <a:ext cx="3765483" cy="5548745"/>
          </a:xfrm>
        </p:spPr>
        <p:txBody>
          <a:bodyPr vert="horz" lIns="91440" tIns="45720" rIns="91440" bIns="45720" rtlCol="0" anchor="ctr">
            <a:normAutofit/>
          </a:bodyPr>
          <a:lstStyle/>
          <a:p>
            <a:pPr>
              <a:lnSpc>
                <a:spcPct val="90000"/>
              </a:lnSpc>
            </a:pPr>
            <a:br>
              <a:rPr lang="en-US" sz="2500" u="sng" dirty="0"/>
            </a:br>
            <a:br>
              <a:rPr lang="en-US" sz="2500" u="sng" dirty="0"/>
            </a:br>
            <a:r>
              <a:rPr lang="en-US" sz="3600" u="sng" dirty="0"/>
              <a:t>Les </a:t>
            </a:r>
            <a:r>
              <a:rPr lang="en-US" sz="3600" u="sng" dirty="0" err="1"/>
              <a:t>représentants</a:t>
            </a:r>
            <a:r>
              <a:rPr lang="en-US" sz="3600" u="sng" dirty="0"/>
              <a:t> des </a:t>
            </a:r>
            <a:r>
              <a:rPr lang="en-US" sz="3600" u="sng" dirty="0" err="1"/>
              <a:t>principaux</a:t>
            </a:r>
            <a:r>
              <a:rPr lang="en-US" sz="3600" u="sng" dirty="0"/>
              <a:t> </a:t>
            </a:r>
            <a:r>
              <a:rPr lang="en-US" sz="3600" u="sng" dirty="0" err="1"/>
              <a:t>opérateurs</a:t>
            </a:r>
            <a:r>
              <a:rPr lang="en-US" sz="3600" u="sng" dirty="0"/>
              <a:t> de </a:t>
            </a:r>
            <a:r>
              <a:rPr lang="en-US" sz="3600" u="sng" dirty="0" err="1"/>
              <a:t>l’Emploi</a:t>
            </a:r>
            <a:r>
              <a:rPr lang="en-US" sz="3600" u="sng" dirty="0"/>
              <a:t> , de la formation et de </a:t>
            </a:r>
            <a:r>
              <a:rPr lang="en-US" sz="3600" u="sng" dirty="0" err="1"/>
              <a:t>l’orientation</a:t>
            </a:r>
            <a:r>
              <a:rPr lang="en-US" sz="3600" u="sng" dirty="0"/>
              <a:t> </a:t>
            </a:r>
            <a:r>
              <a:rPr lang="en-US" sz="3600" u="sng" dirty="0" err="1"/>
              <a:t>professionnelle</a:t>
            </a:r>
            <a:r>
              <a:rPr lang="en-US" sz="3600" u="sng" dirty="0"/>
              <a:t> </a:t>
            </a:r>
          </a:p>
        </p:txBody>
      </p:sp>
      <p:sp>
        <p:nvSpPr>
          <p:cNvPr id="3" name="Rectangle 2">
            <a:extLst>
              <a:ext uri="{FF2B5EF4-FFF2-40B4-BE49-F238E27FC236}">
                <a16:creationId xmlns:a16="http://schemas.microsoft.com/office/drawing/2014/main" id="{466915B8-75C0-4812-BDE3-C66B6BEEB02B}"/>
              </a:ext>
            </a:extLst>
          </p:cNvPr>
          <p:cNvSpPr/>
          <p:nvPr/>
        </p:nvSpPr>
        <p:spPr>
          <a:xfrm>
            <a:off x="5715440" y="391970"/>
            <a:ext cx="6317672" cy="6525192"/>
          </a:xfrm>
          <a:prstGeom prst="rect">
            <a:avLst/>
          </a:prstGeom>
          <a:effectLst/>
        </p:spPr>
        <p:txBody>
          <a:bodyPr vert="horz" lIns="91440" tIns="45720" rIns="91440" bIns="45720" rtlCol="0" anchor="ctr">
            <a:normAutofit/>
          </a:bodyPr>
          <a:lstStyle/>
          <a:p>
            <a:pPr>
              <a:lnSpc>
                <a:spcPct val="90000"/>
              </a:lnSpc>
              <a:spcBef>
                <a:spcPct val="20000"/>
              </a:spcBef>
              <a:spcAft>
                <a:spcPts val="600"/>
              </a:spcAft>
              <a:buClr>
                <a:schemeClr val="accent1"/>
              </a:buClr>
            </a:pPr>
            <a:r>
              <a:rPr lang="en-US" b="1" dirty="0"/>
              <a:t>° </a:t>
            </a:r>
            <a:r>
              <a:rPr lang="en-US" sz="2400" b="1" dirty="0"/>
              <a:t>Pole </a:t>
            </a:r>
            <a:r>
              <a:rPr lang="en-US" sz="2400" b="1" dirty="0" err="1"/>
              <a:t>Emploi</a:t>
            </a:r>
            <a:r>
              <a:rPr lang="en-US" sz="2400" b="1" dirty="0"/>
              <a:t>				 ° </a:t>
            </a:r>
            <a:r>
              <a:rPr lang="en-US" sz="2400" b="1" dirty="0" err="1"/>
              <a:t>Université</a:t>
            </a:r>
            <a:r>
              <a:rPr lang="en-US" sz="2400" b="1" dirty="0"/>
              <a:t> des   </a:t>
            </a:r>
          </a:p>
          <a:p>
            <a:pPr>
              <a:lnSpc>
                <a:spcPct val="90000"/>
              </a:lnSpc>
              <a:spcBef>
                <a:spcPct val="20000"/>
              </a:spcBef>
              <a:spcAft>
                <a:spcPts val="600"/>
              </a:spcAft>
              <a:buClr>
                <a:schemeClr val="accent1"/>
              </a:buClr>
            </a:pPr>
            <a:r>
              <a:rPr lang="en-US" sz="2400" b="1" dirty="0"/>
              <a:t>                                              Antilles</a:t>
            </a:r>
          </a:p>
          <a:p>
            <a:pPr>
              <a:lnSpc>
                <a:spcPct val="90000"/>
              </a:lnSpc>
              <a:spcBef>
                <a:spcPct val="20000"/>
              </a:spcBef>
              <a:spcAft>
                <a:spcPts val="600"/>
              </a:spcAft>
              <a:buClr>
                <a:schemeClr val="accent1"/>
              </a:buClr>
              <a:buFont typeface="Wingdings 2" charset="2"/>
              <a:buChar char=""/>
            </a:pPr>
            <a:endParaRPr lang="en-US" sz="2400" b="1" dirty="0"/>
          </a:p>
          <a:p>
            <a:pPr>
              <a:lnSpc>
                <a:spcPct val="90000"/>
              </a:lnSpc>
              <a:spcBef>
                <a:spcPct val="20000"/>
              </a:spcBef>
              <a:spcAft>
                <a:spcPts val="600"/>
              </a:spcAft>
              <a:buClr>
                <a:schemeClr val="accent1"/>
              </a:buClr>
            </a:pPr>
            <a:r>
              <a:rPr lang="en-US" sz="2400" b="1" dirty="0"/>
              <a:t>° Cap </a:t>
            </a:r>
            <a:r>
              <a:rPr lang="en-US" sz="2400" b="1" dirty="0" err="1"/>
              <a:t>Emploi</a:t>
            </a:r>
            <a:r>
              <a:rPr lang="en-US" sz="2400" b="1" dirty="0"/>
              <a:t>				° Transitions Pro</a:t>
            </a:r>
          </a:p>
          <a:p>
            <a:pPr>
              <a:lnSpc>
                <a:spcPct val="90000"/>
              </a:lnSpc>
              <a:spcBef>
                <a:spcPct val="20000"/>
              </a:spcBef>
              <a:spcAft>
                <a:spcPts val="600"/>
              </a:spcAft>
              <a:buClr>
                <a:schemeClr val="accent1"/>
              </a:buClr>
            </a:pPr>
            <a:endParaRPr lang="en-US" sz="2400" b="1" dirty="0"/>
          </a:p>
          <a:p>
            <a:pPr>
              <a:lnSpc>
                <a:spcPct val="90000"/>
              </a:lnSpc>
              <a:spcBef>
                <a:spcPct val="20000"/>
              </a:spcBef>
              <a:spcAft>
                <a:spcPts val="600"/>
              </a:spcAft>
              <a:buClr>
                <a:schemeClr val="accent1"/>
              </a:buClr>
            </a:pPr>
            <a:r>
              <a:rPr lang="en-US" sz="2400" b="1" dirty="0"/>
              <a:t>° APEC						° CARIF OREF</a:t>
            </a:r>
          </a:p>
          <a:p>
            <a:pPr>
              <a:lnSpc>
                <a:spcPct val="90000"/>
              </a:lnSpc>
              <a:spcBef>
                <a:spcPct val="20000"/>
              </a:spcBef>
              <a:spcAft>
                <a:spcPts val="600"/>
              </a:spcAft>
              <a:buClr>
                <a:schemeClr val="accent1"/>
              </a:buClr>
              <a:buFont typeface="Wingdings 2" charset="2"/>
              <a:buChar char=""/>
            </a:pPr>
            <a:endParaRPr lang="en-US" sz="2400" b="1" dirty="0"/>
          </a:p>
          <a:p>
            <a:pPr>
              <a:lnSpc>
                <a:spcPct val="90000"/>
              </a:lnSpc>
              <a:spcBef>
                <a:spcPct val="20000"/>
              </a:spcBef>
              <a:spcAft>
                <a:spcPts val="600"/>
              </a:spcAft>
              <a:buClr>
                <a:schemeClr val="accent1"/>
              </a:buClr>
            </a:pPr>
            <a:r>
              <a:rPr lang="en-US" sz="2400" b="1" dirty="0"/>
              <a:t>° DRONISEP					° CESESEM</a:t>
            </a:r>
          </a:p>
          <a:p>
            <a:pPr>
              <a:lnSpc>
                <a:spcPct val="90000"/>
              </a:lnSpc>
              <a:spcBef>
                <a:spcPct val="20000"/>
              </a:spcBef>
              <a:spcAft>
                <a:spcPts val="600"/>
              </a:spcAft>
              <a:buClr>
                <a:schemeClr val="accent1"/>
              </a:buClr>
              <a:buFont typeface="Wingdings 2" charset="2"/>
              <a:buChar char=""/>
            </a:pPr>
            <a:endParaRPr lang="en-US" sz="2400" b="1" dirty="0"/>
          </a:p>
          <a:p>
            <a:pPr>
              <a:lnSpc>
                <a:spcPct val="90000"/>
              </a:lnSpc>
              <a:spcBef>
                <a:spcPct val="20000"/>
              </a:spcBef>
              <a:spcAft>
                <a:spcPts val="600"/>
              </a:spcAft>
              <a:buClr>
                <a:schemeClr val="accent1"/>
              </a:buClr>
            </a:pPr>
            <a:r>
              <a:rPr lang="en-US" sz="2400" b="1" dirty="0"/>
              <a:t>° AGEFIPH					° LADOM</a:t>
            </a:r>
          </a:p>
          <a:p>
            <a:pPr>
              <a:lnSpc>
                <a:spcPct val="90000"/>
              </a:lnSpc>
              <a:spcBef>
                <a:spcPct val="20000"/>
              </a:spcBef>
              <a:spcAft>
                <a:spcPts val="600"/>
              </a:spcAft>
              <a:buClr>
                <a:schemeClr val="accent1"/>
              </a:buClr>
              <a:buFont typeface="Wingdings 2" charset="2"/>
              <a:buChar char=""/>
            </a:pPr>
            <a:endParaRPr lang="en-US" sz="2400" b="1" dirty="0"/>
          </a:p>
          <a:p>
            <a:pPr>
              <a:lnSpc>
                <a:spcPct val="90000"/>
              </a:lnSpc>
              <a:spcBef>
                <a:spcPct val="20000"/>
              </a:spcBef>
              <a:spcAft>
                <a:spcPts val="600"/>
              </a:spcAft>
              <a:buClr>
                <a:schemeClr val="accent1"/>
              </a:buClr>
            </a:pPr>
            <a:r>
              <a:rPr lang="en-US" sz="2400" b="1" dirty="0"/>
              <a:t>° </a:t>
            </a:r>
            <a:r>
              <a:rPr lang="en-US" sz="2400" b="1" dirty="0" err="1"/>
              <a:t>Comité</a:t>
            </a:r>
            <a:r>
              <a:rPr lang="en-US" sz="2400" b="1" dirty="0"/>
              <a:t> des </a:t>
            </a:r>
            <a:r>
              <a:rPr lang="en-US" sz="2400" b="1" dirty="0" err="1"/>
              <a:t>Pêches</a:t>
            </a:r>
            <a:r>
              <a:rPr lang="en-US" sz="2400" b="1" dirty="0"/>
              <a:t> de la Martinique</a:t>
            </a:r>
          </a:p>
          <a:p>
            <a:pPr>
              <a:lnSpc>
                <a:spcPct val="90000"/>
              </a:lnSpc>
              <a:spcBef>
                <a:spcPct val="20000"/>
              </a:spcBef>
              <a:spcAft>
                <a:spcPts val="600"/>
              </a:spcAft>
              <a:buClr>
                <a:schemeClr val="accent1"/>
              </a:buClr>
              <a:buFont typeface="Wingdings 2" charset="2"/>
              <a:buChar char=""/>
            </a:pPr>
            <a:endParaRPr lang="en-US" b="1" dirty="0"/>
          </a:p>
          <a:p>
            <a:pPr>
              <a:lnSpc>
                <a:spcPct val="90000"/>
              </a:lnSpc>
              <a:spcBef>
                <a:spcPct val="20000"/>
              </a:spcBef>
              <a:spcAft>
                <a:spcPts val="600"/>
              </a:spcAft>
              <a:buClr>
                <a:schemeClr val="accent1"/>
              </a:buClr>
              <a:buFont typeface="Wingdings 2" charset="2"/>
              <a:buChar char=""/>
            </a:pPr>
            <a:endParaRPr lang="en-US" b="1" dirty="0"/>
          </a:p>
        </p:txBody>
      </p:sp>
    </p:spTree>
    <p:extLst>
      <p:ext uri="{BB962C8B-B14F-4D97-AF65-F5344CB8AC3E}">
        <p14:creationId xmlns:p14="http://schemas.microsoft.com/office/powerpoint/2010/main" val="78309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AB12A-E995-4A14-A4C9-5171B87F3726}"/>
              </a:ext>
            </a:extLst>
          </p:cNvPr>
          <p:cNvSpPr>
            <a:spLocks noGrp="1"/>
          </p:cNvSpPr>
          <p:nvPr>
            <p:ph type="title"/>
          </p:nvPr>
        </p:nvSpPr>
        <p:spPr/>
        <p:txBody>
          <a:bodyPr/>
          <a:lstStyle/>
          <a:p>
            <a:pPr algn="ctr"/>
            <a:r>
              <a:rPr lang="fr-FR" u="sng" dirty="0"/>
              <a:t>MISSIONS  GENERALES</a:t>
            </a:r>
          </a:p>
        </p:txBody>
      </p:sp>
      <p:sp>
        <p:nvSpPr>
          <p:cNvPr id="3" name="Espace réservé du contenu 2">
            <a:extLst>
              <a:ext uri="{FF2B5EF4-FFF2-40B4-BE49-F238E27FC236}">
                <a16:creationId xmlns:a16="http://schemas.microsoft.com/office/drawing/2014/main" id="{B8931426-2094-4086-8B34-EB4E7796C2F8}"/>
              </a:ext>
            </a:extLst>
          </p:cNvPr>
          <p:cNvSpPr>
            <a:spLocks noGrp="1"/>
          </p:cNvSpPr>
          <p:nvPr>
            <p:ph idx="1"/>
          </p:nvPr>
        </p:nvSpPr>
        <p:spPr>
          <a:xfrm>
            <a:off x="818712" y="2222287"/>
            <a:ext cx="10554574" cy="4188525"/>
          </a:xfrm>
        </p:spPr>
        <p:txBody>
          <a:bodyPr>
            <a:normAutofit/>
          </a:bodyPr>
          <a:lstStyle/>
          <a:p>
            <a:pPr marL="0" indent="0">
              <a:buNone/>
            </a:pPr>
            <a:r>
              <a:rPr lang="fr-FR" sz="2400" dirty="0"/>
              <a:t>Le CREFOP a pour mission d’assurer :</a:t>
            </a:r>
          </a:p>
          <a:p>
            <a:pPr marL="0" indent="0">
              <a:buNone/>
            </a:pPr>
            <a:endParaRPr lang="fr-FR" sz="2400" dirty="0"/>
          </a:p>
          <a:p>
            <a:pPr lvl="1"/>
            <a:r>
              <a:rPr lang="fr-FR" sz="2200" dirty="0"/>
              <a:t> la coordination entre les acteurs des politiques d’orientation, de formation professionnelles et d’emploi  </a:t>
            </a:r>
          </a:p>
          <a:p>
            <a:pPr lvl="1"/>
            <a:r>
              <a:rPr lang="fr-FR" sz="2200" dirty="0"/>
              <a:t> la cohérence de programmes de formation territoriale</a:t>
            </a:r>
          </a:p>
          <a:p>
            <a:pPr lvl="1"/>
            <a:endParaRPr lang="fr-FR" sz="2200" dirty="0"/>
          </a:p>
          <a:p>
            <a:pPr marL="0" indent="0" algn="just">
              <a:buNone/>
            </a:pPr>
            <a:r>
              <a:rPr lang="fr-FR" sz="2400" dirty="0"/>
              <a:t>Chaque année le CREFOP établi un </a:t>
            </a:r>
            <a:r>
              <a:rPr lang="fr-FR" sz="2400" b="1" dirty="0"/>
              <a:t>bilan régional des actions financées </a:t>
            </a:r>
            <a:r>
              <a:rPr lang="fr-FR" sz="2400" dirty="0"/>
              <a:t>au titre de l’emploi, de la formation et de l’orientation professionnelles</a:t>
            </a:r>
          </a:p>
        </p:txBody>
      </p:sp>
    </p:spTree>
    <p:extLst>
      <p:ext uri="{BB962C8B-B14F-4D97-AF65-F5344CB8AC3E}">
        <p14:creationId xmlns:p14="http://schemas.microsoft.com/office/powerpoint/2010/main" val="393867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8474E-344C-45B7-A939-D11FF5B5C04C}"/>
              </a:ext>
            </a:extLst>
          </p:cNvPr>
          <p:cNvSpPr>
            <a:spLocks noGrp="1"/>
          </p:cNvSpPr>
          <p:nvPr>
            <p:ph type="title"/>
          </p:nvPr>
        </p:nvSpPr>
        <p:spPr/>
        <p:txBody>
          <a:bodyPr/>
          <a:lstStyle/>
          <a:p>
            <a:pPr algn="ctr"/>
            <a:r>
              <a:rPr lang="fr-FR" u="sng" dirty="0"/>
              <a:t>MISSIONS  SPECIFIQUES</a:t>
            </a:r>
          </a:p>
        </p:txBody>
      </p:sp>
      <p:sp>
        <p:nvSpPr>
          <p:cNvPr id="3" name="Espace réservé du contenu 2">
            <a:extLst>
              <a:ext uri="{FF2B5EF4-FFF2-40B4-BE49-F238E27FC236}">
                <a16:creationId xmlns:a16="http://schemas.microsoft.com/office/drawing/2014/main" id="{6DEF002B-8ED9-4896-BFE6-B2FD3DE1F211}"/>
              </a:ext>
            </a:extLst>
          </p:cNvPr>
          <p:cNvSpPr>
            <a:spLocks noGrp="1"/>
          </p:cNvSpPr>
          <p:nvPr>
            <p:ph idx="1"/>
          </p:nvPr>
        </p:nvSpPr>
        <p:spPr>
          <a:xfrm>
            <a:off x="827424" y="2493818"/>
            <a:ext cx="10554574" cy="4924913"/>
          </a:xfrm>
        </p:spPr>
        <p:txBody>
          <a:bodyPr/>
          <a:lstStyle/>
          <a:p>
            <a:pPr marL="0" indent="0">
              <a:buNone/>
            </a:pPr>
            <a:r>
              <a:rPr lang="fr-FR" sz="2400" dirty="0"/>
              <a:t>Ces missions spécifiques propres aux </a:t>
            </a:r>
            <a:r>
              <a:rPr lang="fr-FR" sz="2400" b="1" dirty="0"/>
              <a:t>CREFOP</a:t>
            </a:r>
            <a:r>
              <a:rPr lang="fr-FR" sz="2400" dirty="0"/>
              <a:t> de chacune des </a:t>
            </a:r>
            <a:r>
              <a:rPr lang="fr-FR" sz="2400" b="1" dirty="0"/>
              <a:t>collectivités ultramarines </a:t>
            </a:r>
            <a:r>
              <a:rPr lang="fr-FR" sz="2400" dirty="0"/>
              <a:t>portent sur :</a:t>
            </a:r>
          </a:p>
          <a:p>
            <a:pPr marL="0" indent="0">
              <a:buNone/>
            </a:pPr>
            <a:r>
              <a:rPr lang="fr-FR" sz="2400" dirty="0"/>
              <a:t>	* La prévention et la lutte contre </a:t>
            </a:r>
            <a:r>
              <a:rPr lang="fr-FR" sz="2400" b="1" dirty="0"/>
              <a:t>l’illettrisme</a:t>
            </a:r>
          </a:p>
          <a:p>
            <a:pPr marL="0" indent="0">
              <a:buNone/>
            </a:pPr>
            <a:r>
              <a:rPr lang="fr-FR" sz="2400" dirty="0"/>
              <a:t>	* La </a:t>
            </a:r>
            <a:r>
              <a:rPr lang="fr-FR" sz="2400" b="1" dirty="0"/>
              <a:t>mobilité</a:t>
            </a:r>
          </a:p>
          <a:p>
            <a:pPr marL="0" indent="0">
              <a:buNone/>
            </a:pPr>
            <a:r>
              <a:rPr lang="fr-FR" sz="2400" dirty="0"/>
              <a:t>	* L’</a:t>
            </a:r>
            <a:r>
              <a:rPr lang="fr-FR" sz="2400" b="1" dirty="0"/>
              <a:t>Insertion</a:t>
            </a:r>
            <a:r>
              <a:rPr lang="fr-FR" sz="2400" dirty="0"/>
              <a:t> sociale et professionnelle</a:t>
            </a:r>
          </a:p>
          <a:p>
            <a:pPr marL="0" indent="0">
              <a:buNone/>
            </a:pPr>
            <a:r>
              <a:rPr lang="fr-FR" sz="2400" dirty="0"/>
              <a:t>	* </a:t>
            </a:r>
            <a:r>
              <a:rPr lang="fr-FR" sz="2400" b="1" dirty="0"/>
              <a:t>LADOM</a:t>
            </a:r>
          </a:p>
          <a:p>
            <a:pPr marL="0" indent="0">
              <a:buNone/>
            </a:pPr>
            <a:r>
              <a:rPr lang="fr-FR" sz="2400" dirty="0"/>
              <a:t>	* Le </a:t>
            </a:r>
            <a:r>
              <a:rPr lang="fr-FR" sz="2400" b="1" dirty="0"/>
              <a:t>RSMA</a:t>
            </a:r>
          </a:p>
          <a:p>
            <a:pPr marL="0" indent="0">
              <a:buNone/>
            </a:pPr>
            <a:r>
              <a:rPr lang="fr-FR" sz="2400" dirty="0"/>
              <a:t>	* Les </a:t>
            </a:r>
            <a:r>
              <a:rPr lang="fr-FR" sz="2400" b="1" dirty="0"/>
              <a:t>OPCO</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28203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a:xfrm>
            <a:off x="7890022" y="153026"/>
            <a:ext cx="4125190" cy="1309256"/>
          </a:xfrm>
        </p:spPr>
        <p:txBody>
          <a:bodyPr vert="horz" lIns="91440" tIns="45720" rIns="91440" bIns="45720" rtlCol="0" anchor="b">
            <a:normAutofit fontScale="90000"/>
          </a:bodyPr>
          <a:lstStyle/>
          <a:p>
            <a:pPr algn="ctr">
              <a:lnSpc>
                <a:spcPct val="90000"/>
              </a:lnSpc>
            </a:pPr>
            <a:br>
              <a:rPr lang="en-US" sz="2200" u="sng" dirty="0">
                <a:solidFill>
                  <a:srgbClr val="FFFFFF"/>
                </a:solidFill>
              </a:rPr>
            </a:br>
            <a:br>
              <a:rPr lang="en-US" sz="2200" u="sng" dirty="0">
                <a:solidFill>
                  <a:srgbClr val="FFFFFF"/>
                </a:solidFill>
              </a:rPr>
            </a:br>
            <a:r>
              <a:rPr lang="en-US" sz="4400" u="sng" dirty="0">
                <a:solidFill>
                  <a:srgbClr val="FFFFFF"/>
                </a:solidFill>
              </a:rPr>
              <a:t>LES  INSTANCES  DU  CREFOP</a:t>
            </a:r>
          </a:p>
        </p:txBody>
      </p:sp>
      <p:pic>
        <p:nvPicPr>
          <p:cNvPr id="9" name="Image 8">
            <a:extLst>
              <a:ext uri="{FF2B5EF4-FFF2-40B4-BE49-F238E27FC236}">
                <a16:creationId xmlns:a16="http://schemas.microsoft.com/office/drawing/2014/main" id="{0B1C4DEA-C463-4169-9477-6288A360450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63961" y="1462282"/>
            <a:ext cx="6612856" cy="3573999"/>
          </a:xfrm>
          <a:prstGeom prst="roundRect">
            <a:avLst>
              <a:gd name="adj" fmla="val 3876"/>
            </a:avLst>
          </a:prstGeom>
          <a:noFill/>
          <a:ln>
            <a:solidFill>
              <a:schemeClr val="accent1"/>
            </a:solidFill>
          </a:ln>
          <a:effectLst/>
        </p:spPr>
      </p:pic>
      <p:sp>
        <p:nvSpPr>
          <p:cNvPr id="3" name="Rectangle 2">
            <a:extLst>
              <a:ext uri="{FF2B5EF4-FFF2-40B4-BE49-F238E27FC236}">
                <a16:creationId xmlns:a16="http://schemas.microsoft.com/office/drawing/2014/main" id="{466915B8-75C0-4812-BDE3-C66B6BEEB02B}"/>
              </a:ext>
            </a:extLst>
          </p:cNvPr>
          <p:cNvSpPr/>
          <p:nvPr/>
        </p:nvSpPr>
        <p:spPr>
          <a:xfrm>
            <a:off x="7890023" y="1984663"/>
            <a:ext cx="3850464" cy="4056699"/>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1"/>
              </a:buClr>
            </a:pPr>
            <a:endParaRPr lang="en-US" sz="2400" b="1" dirty="0">
              <a:solidFill>
                <a:srgbClr val="FFFFFF"/>
              </a:solidFill>
            </a:endParaRPr>
          </a:p>
          <a:p>
            <a:pPr>
              <a:lnSpc>
                <a:spcPct val="90000"/>
              </a:lnSpc>
              <a:spcBef>
                <a:spcPct val="20000"/>
              </a:spcBef>
              <a:spcAft>
                <a:spcPts val="600"/>
              </a:spcAft>
              <a:buClr>
                <a:schemeClr val="accent1"/>
              </a:buClr>
            </a:pPr>
            <a:endParaRPr lang="en-US" sz="2400" b="1" dirty="0">
              <a:solidFill>
                <a:srgbClr val="FFFFFF"/>
              </a:solidFill>
            </a:endParaRPr>
          </a:p>
          <a:p>
            <a:pPr>
              <a:lnSpc>
                <a:spcPct val="90000"/>
              </a:lnSpc>
              <a:spcBef>
                <a:spcPct val="20000"/>
              </a:spcBef>
              <a:spcAft>
                <a:spcPts val="600"/>
              </a:spcAft>
              <a:buClr>
                <a:schemeClr val="accent1"/>
              </a:buClr>
            </a:pPr>
            <a:r>
              <a:rPr lang="en-US" sz="2400" b="1" dirty="0">
                <a:solidFill>
                  <a:srgbClr val="FFFFFF"/>
                </a:solidFill>
              </a:rPr>
              <a:t>°</a:t>
            </a:r>
            <a:r>
              <a:rPr lang="en-US" sz="1100" b="1" dirty="0">
                <a:solidFill>
                  <a:srgbClr val="FFFFFF"/>
                </a:solidFill>
              </a:rPr>
              <a:t> </a:t>
            </a:r>
            <a:r>
              <a:rPr lang="en-US" sz="2400" b="1" dirty="0">
                <a:solidFill>
                  <a:srgbClr val="FFFFFF"/>
                </a:solidFill>
              </a:rPr>
              <a:t>COMITE </a:t>
            </a:r>
            <a:r>
              <a:rPr lang="en-US" sz="1100" b="1" dirty="0">
                <a:solidFill>
                  <a:srgbClr val="FFFFFF"/>
                </a:solidFill>
              </a:rPr>
              <a:t> </a:t>
            </a:r>
            <a:r>
              <a:rPr lang="en-US" sz="2400" b="1" dirty="0">
                <a:solidFill>
                  <a:srgbClr val="FFFFFF"/>
                </a:solidFill>
              </a:rPr>
              <a:t>PLENIER  </a:t>
            </a:r>
          </a:p>
          <a:p>
            <a:pPr>
              <a:lnSpc>
                <a:spcPct val="90000"/>
              </a:lnSpc>
              <a:spcBef>
                <a:spcPct val="20000"/>
              </a:spcBef>
              <a:spcAft>
                <a:spcPts val="600"/>
              </a:spcAft>
              <a:buClr>
                <a:schemeClr val="accent1"/>
              </a:buClr>
            </a:pPr>
            <a:r>
              <a:rPr lang="en-US" sz="2400" b="1" dirty="0">
                <a:solidFill>
                  <a:srgbClr val="FFFFFF"/>
                </a:solidFill>
              </a:rPr>
              <a:t>                                             </a:t>
            </a:r>
          </a:p>
          <a:p>
            <a:pPr>
              <a:lnSpc>
                <a:spcPct val="90000"/>
              </a:lnSpc>
              <a:spcBef>
                <a:spcPct val="20000"/>
              </a:spcBef>
              <a:spcAft>
                <a:spcPts val="600"/>
              </a:spcAft>
              <a:buClr>
                <a:schemeClr val="accent1"/>
              </a:buClr>
            </a:pPr>
            <a:r>
              <a:rPr lang="en-US" sz="2400" b="1" dirty="0">
                <a:solidFill>
                  <a:srgbClr val="FFFFFF"/>
                </a:solidFill>
              </a:rPr>
              <a:t>° BUREAU</a:t>
            </a:r>
          </a:p>
          <a:p>
            <a:pPr>
              <a:lnSpc>
                <a:spcPct val="90000"/>
              </a:lnSpc>
              <a:spcBef>
                <a:spcPct val="20000"/>
              </a:spcBef>
              <a:spcAft>
                <a:spcPts val="600"/>
              </a:spcAft>
              <a:buClr>
                <a:schemeClr val="accent1"/>
              </a:buClr>
              <a:buFont typeface="Wingdings 2" charset="2"/>
              <a:buChar char=""/>
            </a:pPr>
            <a:endParaRPr lang="en-US" sz="2400" b="1" dirty="0">
              <a:solidFill>
                <a:srgbClr val="FFFFFF"/>
              </a:solidFill>
            </a:endParaRPr>
          </a:p>
          <a:p>
            <a:pPr>
              <a:lnSpc>
                <a:spcPct val="90000"/>
              </a:lnSpc>
              <a:spcBef>
                <a:spcPct val="20000"/>
              </a:spcBef>
              <a:spcAft>
                <a:spcPts val="600"/>
              </a:spcAft>
              <a:buClr>
                <a:schemeClr val="accent1"/>
              </a:buClr>
            </a:pPr>
            <a:r>
              <a:rPr lang="en-US" sz="2400" b="1" dirty="0">
                <a:solidFill>
                  <a:srgbClr val="FFFFFF"/>
                </a:solidFill>
              </a:rPr>
              <a:t>° COMMISSIONS</a:t>
            </a:r>
          </a:p>
          <a:p>
            <a:pPr>
              <a:lnSpc>
                <a:spcPct val="90000"/>
              </a:lnSpc>
              <a:spcBef>
                <a:spcPct val="20000"/>
              </a:spcBef>
              <a:spcAft>
                <a:spcPts val="600"/>
              </a:spcAft>
              <a:buClr>
                <a:schemeClr val="accent1"/>
              </a:buClr>
              <a:buFont typeface="Wingdings 2" charset="2"/>
              <a:buChar char=""/>
            </a:pPr>
            <a:endParaRPr lang="en-US" sz="2400" b="1" dirty="0">
              <a:solidFill>
                <a:srgbClr val="FFFFFF"/>
              </a:solidFill>
            </a:endParaRPr>
          </a:p>
          <a:p>
            <a:pPr>
              <a:lnSpc>
                <a:spcPct val="90000"/>
              </a:lnSpc>
              <a:spcBef>
                <a:spcPct val="20000"/>
              </a:spcBef>
              <a:spcAft>
                <a:spcPts val="600"/>
              </a:spcAft>
              <a:buClr>
                <a:schemeClr val="accent1"/>
              </a:buClr>
            </a:pPr>
            <a:r>
              <a:rPr lang="en-US" sz="2400" b="1" dirty="0">
                <a:solidFill>
                  <a:srgbClr val="FFFFFF"/>
                </a:solidFill>
              </a:rPr>
              <a:t>° GROUPES  DE  TRAVAIL</a:t>
            </a:r>
          </a:p>
          <a:p>
            <a:pPr>
              <a:lnSpc>
                <a:spcPct val="90000"/>
              </a:lnSpc>
              <a:spcBef>
                <a:spcPct val="20000"/>
              </a:spcBef>
              <a:spcAft>
                <a:spcPts val="600"/>
              </a:spcAft>
              <a:buClr>
                <a:schemeClr val="accent1"/>
              </a:buClr>
              <a:buFont typeface="Wingdings 2" charset="2"/>
              <a:buChar char=""/>
            </a:pPr>
            <a:endParaRPr lang="en-US" sz="1100" b="1" dirty="0">
              <a:solidFill>
                <a:srgbClr val="FFFFFF"/>
              </a:solidFill>
            </a:endParaRPr>
          </a:p>
          <a:p>
            <a:pPr>
              <a:lnSpc>
                <a:spcPct val="90000"/>
              </a:lnSpc>
              <a:spcBef>
                <a:spcPct val="20000"/>
              </a:spcBef>
              <a:spcAft>
                <a:spcPts val="600"/>
              </a:spcAft>
              <a:buClr>
                <a:schemeClr val="accent1"/>
              </a:buClr>
            </a:pPr>
            <a:endParaRPr lang="en-US" sz="1100" b="1" dirty="0">
              <a:solidFill>
                <a:srgbClr val="FFFFFF"/>
              </a:solidFill>
            </a:endParaRPr>
          </a:p>
          <a:p>
            <a:pPr>
              <a:lnSpc>
                <a:spcPct val="90000"/>
              </a:lnSpc>
              <a:spcBef>
                <a:spcPct val="20000"/>
              </a:spcBef>
              <a:spcAft>
                <a:spcPts val="600"/>
              </a:spcAft>
              <a:buClr>
                <a:schemeClr val="accent1"/>
              </a:buClr>
              <a:buFont typeface="Wingdings 2" charset="2"/>
              <a:buChar char=""/>
            </a:pPr>
            <a:endParaRPr lang="en-US" sz="1100" b="1" dirty="0">
              <a:solidFill>
                <a:srgbClr val="FFFFFF"/>
              </a:solidFill>
            </a:endParaRPr>
          </a:p>
          <a:p>
            <a:pPr>
              <a:lnSpc>
                <a:spcPct val="90000"/>
              </a:lnSpc>
              <a:spcBef>
                <a:spcPct val="20000"/>
              </a:spcBef>
              <a:spcAft>
                <a:spcPts val="600"/>
              </a:spcAft>
              <a:buClr>
                <a:schemeClr val="accent1"/>
              </a:buClr>
              <a:buFont typeface="Wingdings 2" charset="2"/>
              <a:buChar char=""/>
            </a:pPr>
            <a:endParaRPr lang="en-US" sz="1100" b="1" dirty="0">
              <a:solidFill>
                <a:srgbClr val="FFFFFF"/>
              </a:solidFill>
            </a:endParaRPr>
          </a:p>
        </p:txBody>
      </p:sp>
    </p:spTree>
    <p:extLst>
      <p:ext uri="{BB962C8B-B14F-4D97-AF65-F5344CB8AC3E}">
        <p14:creationId xmlns:p14="http://schemas.microsoft.com/office/powerpoint/2010/main" val="202577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74ED0-5DC4-4E98-AC7B-BAB80B8211E0}"/>
              </a:ext>
            </a:extLst>
          </p:cNvPr>
          <p:cNvSpPr>
            <a:spLocks noGrp="1"/>
          </p:cNvSpPr>
          <p:nvPr>
            <p:ph type="title"/>
          </p:nvPr>
        </p:nvSpPr>
        <p:spPr>
          <a:xfrm>
            <a:off x="810000" y="447188"/>
            <a:ext cx="10571998" cy="970450"/>
          </a:xfrm>
        </p:spPr>
        <p:txBody>
          <a:bodyPr>
            <a:normAutofit/>
          </a:bodyPr>
          <a:lstStyle/>
          <a:p>
            <a:r>
              <a:rPr lang="fr-FR" u="sng" dirty="0"/>
              <a:t>LE  BUREAU</a:t>
            </a:r>
            <a:endParaRPr lang="fr-FR" u="sng"/>
          </a:p>
        </p:txBody>
      </p:sp>
      <p:sp>
        <p:nvSpPr>
          <p:cNvPr id="3" name="Espace réservé du contenu 2">
            <a:extLst>
              <a:ext uri="{FF2B5EF4-FFF2-40B4-BE49-F238E27FC236}">
                <a16:creationId xmlns:a16="http://schemas.microsoft.com/office/drawing/2014/main" id="{7D65160A-333C-469B-89A3-10CEBD3B4B92}"/>
              </a:ext>
            </a:extLst>
          </p:cNvPr>
          <p:cNvSpPr>
            <a:spLocks noGrp="1"/>
          </p:cNvSpPr>
          <p:nvPr>
            <p:ph idx="1"/>
          </p:nvPr>
        </p:nvSpPr>
        <p:spPr>
          <a:xfrm>
            <a:off x="228600" y="2413001"/>
            <a:ext cx="7148945" cy="3997812"/>
          </a:xfrm>
        </p:spPr>
        <p:txBody>
          <a:bodyPr>
            <a:normAutofit/>
          </a:bodyPr>
          <a:lstStyle/>
          <a:p>
            <a:pPr marL="0" indent="0">
              <a:lnSpc>
                <a:spcPct val="90000"/>
              </a:lnSpc>
              <a:buNone/>
            </a:pPr>
            <a:r>
              <a:rPr lang="fr-FR" sz="2000" b="1" dirty="0"/>
              <a:t>      </a:t>
            </a:r>
            <a:r>
              <a:rPr lang="fr-FR" sz="2000" b="1" i="1" u="sng" dirty="0"/>
              <a:t>Composition</a:t>
            </a:r>
            <a:r>
              <a:rPr lang="fr-FR" sz="2000" b="1" dirty="0"/>
              <a:t> :</a:t>
            </a:r>
          </a:p>
          <a:p>
            <a:pPr lvl="1">
              <a:lnSpc>
                <a:spcPct val="90000"/>
              </a:lnSpc>
            </a:pPr>
            <a:r>
              <a:rPr lang="fr-FR" sz="2000" b="1" dirty="0"/>
              <a:t>Trois représentants de l’Etat</a:t>
            </a:r>
          </a:p>
          <a:p>
            <a:pPr lvl="1">
              <a:lnSpc>
                <a:spcPct val="90000"/>
              </a:lnSpc>
            </a:pPr>
            <a:r>
              <a:rPr lang="fr-FR" sz="2000" b="1" dirty="0"/>
              <a:t>Trois représentants de la Collectivité Territoriale de la Martinique</a:t>
            </a:r>
          </a:p>
          <a:p>
            <a:pPr lvl="1">
              <a:lnSpc>
                <a:spcPct val="90000"/>
              </a:lnSpc>
            </a:pPr>
            <a:r>
              <a:rPr lang="fr-FR" sz="2000" b="1" dirty="0"/>
              <a:t>Quatre représentants des organisations syndicales de salariés et des organisations professionnelles d’employeurs</a:t>
            </a:r>
          </a:p>
          <a:p>
            <a:pPr marL="457200" lvl="1" indent="0">
              <a:lnSpc>
                <a:spcPct val="90000"/>
              </a:lnSpc>
              <a:buNone/>
            </a:pPr>
            <a:r>
              <a:rPr lang="fr-FR" sz="2000" b="1" u="sng" dirty="0"/>
              <a:t>Mission</a:t>
            </a:r>
            <a:r>
              <a:rPr lang="fr-FR" sz="2000" b="1" dirty="0"/>
              <a:t> :</a:t>
            </a:r>
          </a:p>
          <a:p>
            <a:pPr lvl="1">
              <a:lnSpc>
                <a:spcPct val="90000"/>
              </a:lnSpc>
            </a:pPr>
            <a:r>
              <a:rPr lang="fr-FR" sz="2000" b="1" dirty="0"/>
              <a:t>Préparer les réunions du CREFOP</a:t>
            </a:r>
          </a:p>
          <a:p>
            <a:pPr lvl="1">
              <a:lnSpc>
                <a:spcPct val="90000"/>
              </a:lnSpc>
            </a:pPr>
            <a:r>
              <a:rPr lang="fr-FR" sz="2000" b="1" dirty="0"/>
              <a:t>Orienter et suivre les travaux des commissions</a:t>
            </a:r>
          </a:p>
          <a:p>
            <a:pPr marL="457200" lvl="1" indent="0">
              <a:lnSpc>
                <a:spcPct val="90000"/>
              </a:lnSpc>
              <a:buNone/>
            </a:pPr>
            <a:endParaRPr lang="fr-FR" sz="1500" dirty="0"/>
          </a:p>
          <a:p>
            <a:pPr marL="457200" lvl="1" indent="0">
              <a:lnSpc>
                <a:spcPct val="90000"/>
              </a:lnSpc>
              <a:buNone/>
            </a:pPr>
            <a:endParaRPr lang="fr-FR" sz="1500" dirty="0"/>
          </a:p>
        </p:txBody>
      </p:sp>
      <p:pic>
        <p:nvPicPr>
          <p:cNvPr id="7" name="Graphic 6">
            <a:extLst>
              <a:ext uri="{FF2B5EF4-FFF2-40B4-BE49-F238E27FC236}">
                <a16:creationId xmlns:a16="http://schemas.microsoft.com/office/drawing/2014/main" id="{245C6098-DC7E-4C0F-AB63-751C95A2EA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9820" y="241300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19732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7D4F503-8384-4567-9844-044DFC46B536}"/>
              </a:ext>
            </a:extLst>
          </p:cNvPr>
          <p:cNvSpPr>
            <a:spLocks noGrp="1"/>
          </p:cNvSpPr>
          <p:nvPr>
            <p:ph type="title"/>
          </p:nvPr>
        </p:nvSpPr>
        <p:spPr/>
        <p:txBody>
          <a:bodyPr/>
          <a:lstStyle/>
          <a:p>
            <a:pPr fontAlgn="auto">
              <a:spcAft>
                <a:spcPts val="0"/>
              </a:spcAft>
              <a:defRPr/>
            </a:pPr>
            <a:r>
              <a:rPr lang="fr-FR" dirty="0"/>
              <a:t>Programme de la séance plénière  </a:t>
            </a:r>
          </a:p>
        </p:txBody>
      </p:sp>
      <p:sp>
        <p:nvSpPr>
          <p:cNvPr id="7" name="Espace réservé du contenu 6">
            <a:extLst>
              <a:ext uri="{FF2B5EF4-FFF2-40B4-BE49-F238E27FC236}">
                <a16:creationId xmlns:a16="http://schemas.microsoft.com/office/drawing/2014/main" id="{F511DFF8-D559-4CA8-A83F-219CED731CF2}"/>
              </a:ext>
            </a:extLst>
          </p:cNvPr>
          <p:cNvSpPr>
            <a:spLocks noGrp="1"/>
          </p:cNvSpPr>
          <p:nvPr>
            <p:ph sz="half" idx="1"/>
          </p:nvPr>
        </p:nvSpPr>
        <p:spPr>
          <a:xfrm>
            <a:off x="349342" y="2244436"/>
            <a:ext cx="11673324" cy="4613564"/>
          </a:xfrm>
        </p:spPr>
        <p:txBody>
          <a:bodyPr rtlCol="0">
            <a:normAutofit fontScale="92500" lnSpcReduction="10000"/>
          </a:bodyPr>
          <a:lstStyle/>
          <a:p>
            <a:pPr marL="182880" indent="-182880" fontAlgn="auto">
              <a:lnSpc>
                <a:spcPct val="100000"/>
              </a:lnSpc>
              <a:spcBef>
                <a:spcPts val="0"/>
              </a:spcBef>
              <a:spcAft>
                <a:spcPts val="0"/>
              </a:spcAft>
              <a:defRPr/>
            </a:pPr>
            <a:endParaRPr lang="fr-FR" b="1" dirty="0">
              <a:solidFill>
                <a:schemeClr val="tx1">
                  <a:lumMod val="65000"/>
                  <a:lumOff val="35000"/>
                </a:schemeClr>
              </a:solidFill>
            </a:endParaRPr>
          </a:p>
          <a:p>
            <a:pPr fontAlgn="auto">
              <a:lnSpc>
                <a:spcPct val="100000"/>
              </a:lnSpc>
              <a:spcBef>
                <a:spcPts val="0"/>
              </a:spcBef>
              <a:spcAft>
                <a:spcPts val="0"/>
              </a:spcAft>
              <a:buFont typeface="Wingdings 2" panose="05020102010507070707" pitchFamily="18" charset="2"/>
              <a:buAutoNum type="arabicPeriod"/>
              <a:defRPr/>
            </a:pPr>
            <a:r>
              <a:rPr lang="fr-FR" b="1" i="1" u="sng" dirty="0">
                <a:solidFill>
                  <a:srgbClr val="0070C0"/>
                </a:solidFill>
              </a:rPr>
              <a:t>Ouverture de la séance</a:t>
            </a:r>
          </a:p>
          <a:p>
            <a:pPr lvl="1">
              <a:spcBef>
                <a:spcPts val="0"/>
              </a:spcBef>
              <a:spcAft>
                <a:spcPts val="0"/>
              </a:spcAft>
              <a:buFont typeface="Wingdings 2" panose="05020102010507070707" pitchFamily="18" charset="2"/>
              <a:buAutoNum type="arabicPeriod"/>
              <a:defRPr/>
            </a:pPr>
            <a:r>
              <a:rPr lang="fr-FR" b="1" dirty="0">
                <a:solidFill>
                  <a:srgbClr val="0070C0"/>
                </a:solidFill>
              </a:rPr>
              <a:t>Mot introductif du représentant du Préfet</a:t>
            </a:r>
          </a:p>
          <a:p>
            <a:pPr lvl="1">
              <a:spcBef>
                <a:spcPts val="0"/>
              </a:spcBef>
              <a:spcAft>
                <a:spcPts val="0"/>
              </a:spcAft>
              <a:buFont typeface="Wingdings 2" panose="05020102010507070707" pitchFamily="18" charset="2"/>
              <a:buAutoNum type="arabicPeriod"/>
              <a:defRPr/>
            </a:pPr>
            <a:r>
              <a:rPr lang="fr-FR" b="1" dirty="0">
                <a:solidFill>
                  <a:srgbClr val="0070C0"/>
                </a:solidFill>
              </a:rPr>
              <a:t>Mot introductif du représentant du Président du Conseil Exécutif de la CTM</a:t>
            </a:r>
          </a:p>
          <a:p>
            <a:pPr marL="0" indent="0" fontAlgn="auto">
              <a:lnSpc>
                <a:spcPct val="100000"/>
              </a:lnSpc>
              <a:spcBef>
                <a:spcPts val="0"/>
              </a:spcBef>
              <a:spcAft>
                <a:spcPts val="0"/>
              </a:spcAft>
              <a:buFont typeface="Wingdings 2" panose="05020102010507070707" pitchFamily="18" charset="2"/>
              <a:buNone/>
              <a:defRPr/>
            </a:pPr>
            <a:endParaRPr lang="fr-FR" b="1" dirty="0">
              <a:solidFill>
                <a:schemeClr val="tx1">
                  <a:lumMod val="65000"/>
                  <a:lumOff val="35000"/>
                </a:schemeClr>
              </a:solidFill>
            </a:endParaRPr>
          </a:p>
          <a:p>
            <a:pPr fontAlgn="auto">
              <a:lnSpc>
                <a:spcPct val="100000"/>
              </a:lnSpc>
              <a:spcBef>
                <a:spcPts val="0"/>
              </a:spcBef>
              <a:spcAft>
                <a:spcPts val="0"/>
              </a:spcAft>
              <a:buFont typeface="Wingdings 2" panose="05020102010507070707" pitchFamily="18" charset="2"/>
              <a:buAutoNum type="arabicPeriod" startAt="2"/>
              <a:defRPr/>
            </a:pPr>
            <a:r>
              <a:rPr lang="fr-FR" b="1" i="1" u="sng" dirty="0">
                <a:solidFill>
                  <a:srgbClr val="0070C0"/>
                </a:solidFill>
              </a:rPr>
              <a:t>Architecture et cadre de l’instance</a:t>
            </a:r>
          </a:p>
          <a:p>
            <a:pPr lvl="1">
              <a:spcBef>
                <a:spcPts val="0"/>
              </a:spcBef>
              <a:spcAft>
                <a:spcPts val="0"/>
              </a:spcAft>
              <a:buFont typeface="Wingdings 2" panose="05020102010507070707" pitchFamily="18" charset="2"/>
              <a:buAutoNum type="arabicPeriod"/>
              <a:defRPr/>
            </a:pPr>
            <a:r>
              <a:rPr lang="fr-FR" b="1" dirty="0">
                <a:solidFill>
                  <a:srgbClr val="0070C0"/>
                </a:solidFill>
              </a:rPr>
              <a:t>Rappel du décret CREFOP du 18 Septembre 2014</a:t>
            </a:r>
          </a:p>
          <a:p>
            <a:pPr lvl="1">
              <a:spcBef>
                <a:spcPts val="0"/>
              </a:spcBef>
              <a:spcAft>
                <a:spcPts val="0"/>
              </a:spcAft>
              <a:buFont typeface="Wingdings 2" panose="05020102010507070707" pitchFamily="18" charset="2"/>
              <a:buAutoNum type="arabicPeriod"/>
              <a:defRPr/>
            </a:pPr>
            <a:r>
              <a:rPr lang="fr-FR" b="1" dirty="0">
                <a:solidFill>
                  <a:srgbClr val="0070C0"/>
                </a:solidFill>
              </a:rPr>
              <a:t>Présentation de l’arrêté préfectoral 2020-2022 et présentation et la composition du CREFOP par collège</a:t>
            </a:r>
          </a:p>
          <a:p>
            <a:pPr lvl="1">
              <a:spcBef>
                <a:spcPts val="0"/>
              </a:spcBef>
              <a:spcAft>
                <a:spcPts val="0"/>
              </a:spcAft>
              <a:buFont typeface="Wingdings 2" panose="05020102010507070707" pitchFamily="18" charset="2"/>
              <a:buAutoNum type="arabicPeriod"/>
              <a:defRPr/>
            </a:pPr>
            <a:r>
              <a:rPr lang="fr-FR" b="1" dirty="0">
                <a:solidFill>
                  <a:srgbClr val="0070C0"/>
                </a:solidFill>
              </a:rPr>
              <a:t>Missions du CREFOP (générales et spécifiques)</a:t>
            </a:r>
          </a:p>
          <a:p>
            <a:pPr lvl="1">
              <a:spcBef>
                <a:spcPts val="0"/>
              </a:spcBef>
              <a:spcAft>
                <a:spcPts val="0"/>
              </a:spcAft>
              <a:buFont typeface="Wingdings 2" panose="05020102010507070707" pitchFamily="18" charset="2"/>
              <a:buAutoNum type="arabicPeriod"/>
              <a:defRPr/>
            </a:pPr>
            <a:r>
              <a:rPr lang="fr-FR" b="1" dirty="0">
                <a:solidFill>
                  <a:srgbClr val="0070C0"/>
                </a:solidFill>
              </a:rPr>
              <a:t>Les instances du CREFOP (Comité plénier – Bureau – Commissions – Groupes de travail) </a:t>
            </a:r>
          </a:p>
          <a:p>
            <a:pPr marL="0" indent="0" fontAlgn="auto">
              <a:lnSpc>
                <a:spcPct val="100000"/>
              </a:lnSpc>
              <a:spcBef>
                <a:spcPts val="0"/>
              </a:spcBef>
              <a:spcAft>
                <a:spcPts val="0"/>
              </a:spcAft>
              <a:buFont typeface="Wingdings 2" panose="05020102010507070707" pitchFamily="18" charset="2"/>
              <a:buNone/>
              <a:defRPr/>
            </a:pPr>
            <a:endParaRPr lang="fr-FR" b="1" dirty="0">
              <a:solidFill>
                <a:srgbClr val="0070C0"/>
              </a:solidFill>
            </a:endParaRPr>
          </a:p>
          <a:p>
            <a:pPr fontAlgn="auto">
              <a:lnSpc>
                <a:spcPct val="120000"/>
              </a:lnSpc>
              <a:spcBef>
                <a:spcPts val="0"/>
              </a:spcBef>
              <a:spcAft>
                <a:spcPts val="0"/>
              </a:spcAft>
              <a:buFont typeface="Wingdings 2" panose="05020102010507070707" pitchFamily="18" charset="2"/>
              <a:buAutoNum type="arabicPeriod" startAt="3"/>
              <a:defRPr/>
            </a:pPr>
            <a:r>
              <a:rPr lang="fr-FR" b="1" i="1" u="sng" dirty="0">
                <a:solidFill>
                  <a:srgbClr val="0070C0"/>
                </a:solidFill>
              </a:rPr>
              <a:t>Rapport d’activité 2016-2019</a:t>
            </a:r>
          </a:p>
          <a:p>
            <a:pPr lvl="1">
              <a:spcBef>
                <a:spcPts val="0"/>
              </a:spcBef>
              <a:spcAft>
                <a:spcPts val="0"/>
              </a:spcAft>
              <a:buFont typeface="Wingdings 2" panose="05020102010507070707" pitchFamily="18" charset="2"/>
              <a:buAutoNum type="arabicPeriod"/>
              <a:defRPr/>
            </a:pPr>
            <a:r>
              <a:rPr lang="fr-FR" b="1" dirty="0">
                <a:solidFill>
                  <a:srgbClr val="0070C0"/>
                </a:solidFill>
              </a:rPr>
              <a:t>Réunions</a:t>
            </a:r>
          </a:p>
          <a:p>
            <a:pPr lvl="1">
              <a:spcBef>
                <a:spcPts val="0"/>
              </a:spcBef>
              <a:spcAft>
                <a:spcPts val="0"/>
              </a:spcAft>
              <a:buFont typeface="Wingdings 2" panose="05020102010507070707" pitchFamily="18" charset="2"/>
              <a:buAutoNum type="arabicPeriod"/>
              <a:defRPr/>
            </a:pPr>
            <a:r>
              <a:rPr lang="fr-FR" b="1" dirty="0">
                <a:solidFill>
                  <a:srgbClr val="0070C0"/>
                </a:solidFill>
              </a:rPr>
              <a:t>Travaux</a:t>
            </a:r>
          </a:p>
          <a:p>
            <a:pPr lvl="1">
              <a:spcBef>
                <a:spcPts val="0"/>
              </a:spcBef>
              <a:spcAft>
                <a:spcPts val="0"/>
              </a:spcAft>
              <a:buFont typeface="Wingdings 2" panose="05020102010507070707" pitchFamily="18" charset="2"/>
              <a:buAutoNum type="arabicPeriod"/>
              <a:defRPr/>
            </a:pPr>
            <a:r>
              <a:rPr lang="fr-FR" b="1" dirty="0">
                <a:solidFill>
                  <a:srgbClr val="0070C0"/>
                </a:solidFill>
              </a:rPr>
              <a:t>Avis</a:t>
            </a:r>
            <a:endParaRPr lang="fr-FR" i="1" u="sng" dirty="0">
              <a:solidFill>
                <a:srgbClr val="0070C0"/>
              </a:solidFill>
            </a:endParaRPr>
          </a:p>
          <a:p>
            <a:pPr marL="182880" indent="-182880" fontAlgn="auto">
              <a:lnSpc>
                <a:spcPct val="120000"/>
              </a:lnSpc>
              <a:spcBef>
                <a:spcPts val="0"/>
              </a:spcBef>
              <a:spcAft>
                <a:spcPts val="0"/>
              </a:spcAft>
              <a:defRPr/>
            </a:pPr>
            <a:endParaRPr lang="fr-FR" dirty="0">
              <a:solidFill>
                <a:schemeClr val="tx1">
                  <a:lumMod val="65000"/>
                  <a:lumOff val="35000"/>
                </a:schemeClr>
              </a:solidFill>
            </a:endParaRPr>
          </a:p>
          <a:p>
            <a:pPr marL="0" indent="0" fontAlgn="auto">
              <a:lnSpc>
                <a:spcPct val="120000"/>
              </a:lnSpc>
              <a:spcBef>
                <a:spcPts val="0"/>
              </a:spcBef>
              <a:spcAft>
                <a:spcPts val="0"/>
              </a:spcAft>
              <a:buFont typeface="Wingdings 2" panose="05020102010507070707" pitchFamily="18" charset="2"/>
              <a:buNone/>
              <a:defRPr/>
            </a:pPr>
            <a:r>
              <a:rPr lang="fr-FR" b="1" dirty="0">
                <a:solidFill>
                  <a:srgbClr val="0070C0"/>
                </a:solidFill>
              </a:rPr>
              <a:t>4.   </a:t>
            </a:r>
            <a:r>
              <a:rPr lang="fr-FR" b="1" i="1" u="sng" dirty="0">
                <a:solidFill>
                  <a:srgbClr val="0070C0"/>
                </a:solidFill>
              </a:rPr>
              <a:t>Organisation et fonctionnement</a:t>
            </a:r>
            <a:endParaRPr lang="fr-FR" i="1" u="sng" dirty="0">
              <a:solidFill>
                <a:srgbClr val="0070C0"/>
              </a:solidFill>
            </a:endParaRPr>
          </a:p>
          <a:p>
            <a:pPr lvl="1">
              <a:spcBef>
                <a:spcPts val="0"/>
              </a:spcBef>
              <a:spcAft>
                <a:spcPts val="0"/>
              </a:spcAft>
              <a:buFont typeface="Wingdings 2" panose="05020102010507070707" pitchFamily="18" charset="2"/>
              <a:buAutoNum type="arabicPeriod"/>
              <a:defRPr/>
            </a:pPr>
            <a:r>
              <a:rPr lang="fr-FR" b="1" dirty="0">
                <a:solidFill>
                  <a:srgbClr val="0070C0"/>
                </a:solidFill>
              </a:rPr>
              <a:t>Règlement Intérieur </a:t>
            </a:r>
          </a:p>
          <a:p>
            <a:pPr lvl="1">
              <a:spcBef>
                <a:spcPts val="0"/>
              </a:spcBef>
              <a:spcAft>
                <a:spcPts val="0"/>
              </a:spcAft>
              <a:buFont typeface="Wingdings 2" panose="05020102010507070707" pitchFamily="18" charset="2"/>
              <a:buAutoNum type="arabicPeriod"/>
              <a:defRPr/>
            </a:pPr>
            <a:r>
              <a:rPr lang="fr-FR" b="1" dirty="0">
                <a:solidFill>
                  <a:srgbClr val="0070C0"/>
                </a:solidFill>
              </a:rPr>
              <a:t>Lettre de mission du Secrétariat Permanent du CREFOP</a:t>
            </a:r>
          </a:p>
          <a:p>
            <a:pPr lvl="1">
              <a:spcBef>
                <a:spcPts val="0"/>
              </a:spcBef>
              <a:spcAft>
                <a:spcPts val="0"/>
              </a:spcAft>
              <a:buFont typeface="Wingdings 2" panose="05020102010507070707" pitchFamily="18" charset="2"/>
              <a:buAutoNum type="arabicPeriod"/>
              <a:defRPr/>
            </a:pPr>
            <a:r>
              <a:rPr lang="fr-FR" b="1" dirty="0">
                <a:solidFill>
                  <a:srgbClr val="0070C0"/>
                </a:solidFill>
              </a:rPr>
              <a:t>Rappel de l’organisation et de la composition du Bureau</a:t>
            </a:r>
          </a:p>
          <a:p>
            <a:pPr marL="0" indent="0" fontAlgn="auto">
              <a:lnSpc>
                <a:spcPct val="100000"/>
              </a:lnSpc>
              <a:spcBef>
                <a:spcPts val="0"/>
              </a:spcBef>
              <a:spcAft>
                <a:spcPts val="0"/>
              </a:spcAft>
              <a:buFont typeface="Wingdings 2" panose="05020102010507070707" pitchFamily="18" charset="2"/>
              <a:buNone/>
              <a:defRPr/>
            </a:pPr>
            <a:endParaRPr lang="fr-FR" b="1" dirty="0">
              <a:solidFill>
                <a:schemeClr val="tx1">
                  <a:lumMod val="65000"/>
                  <a:lumOff val="35000"/>
                </a:schemeClr>
              </a:solidFill>
            </a:endParaRPr>
          </a:p>
          <a:p>
            <a:pPr marL="0" indent="0" fontAlgn="auto">
              <a:spcAft>
                <a:spcPts val="0"/>
              </a:spcAft>
              <a:buNone/>
              <a:defRPr/>
            </a:pPr>
            <a:endParaRPr lang="fr-FR" dirty="0">
              <a:solidFill>
                <a:schemeClr val="tx1">
                  <a:lumMod val="65000"/>
                  <a:lumOff val="35000"/>
                </a:schemeClr>
              </a:solidFill>
            </a:endParaRPr>
          </a:p>
        </p:txBody>
      </p:sp>
    </p:spTree>
    <p:extLst>
      <p:ext uri="{BB962C8B-B14F-4D97-AF65-F5344CB8AC3E}">
        <p14:creationId xmlns:p14="http://schemas.microsoft.com/office/powerpoint/2010/main" val="253427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6A75B-1328-45FB-B127-E38B9C980FBE}"/>
              </a:ext>
            </a:extLst>
          </p:cNvPr>
          <p:cNvSpPr>
            <a:spLocks noGrp="1"/>
          </p:cNvSpPr>
          <p:nvPr>
            <p:ph type="title"/>
          </p:nvPr>
        </p:nvSpPr>
        <p:spPr>
          <a:xfrm>
            <a:off x="810000" y="447188"/>
            <a:ext cx="10571998" cy="970450"/>
          </a:xfrm>
        </p:spPr>
        <p:txBody>
          <a:bodyPr>
            <a:normAutofit/>
          </a:bodyPr>
          <a:lstStyle/>
          <a:p>
            <a:r>
              <a:rPr lang="fr-FR" u="sng" dirty="0"/>
              <a:t>LES  COMMISSIONS OBLIGATOIRES</a:t>
            </a:r>
            <a:endParaRPr lang="fr-FR" u="sng"/>
          </a:p>
        </p:txBody>
      </p:sp>
      <p:sp>
        <p:nvSpPr>
          <p:cNvPr id="3" name="Espace réservé du contenu 2">
            <a:extLst>
              <a:ext uri="{FF2B5EF4-FFF2-40B4-BE49-F238E27FC236}">
                <a16:creationId xmlns:a16="http://schemas.microsoft.com/office/drawing/2014/main" id="{A51ACE9B-F8E3-4CC7-96EA-6C682F6B221E}"/>
              </a:ext>
            </a:extLst>
          </p:cNvPr>
          <p:cNvSpPr>
            <a:spLocks noGrp="1"/>
          </p:cNvSpPr>
          <p:nvPr>
            <p:ph idx="1"/>
          </p:nvPr>
        </p:nvSpPr>
        <p:spPr>
          <a:xfrm>
            <a:off x="1392382" y="2399281"/>
            <a:ext cx="3429000" cy="2836718"/>
          </a:xfrm>
        </p:spPr>
        <p:txBody>
          <a:bodyPr>
            <a:noAutofit/>
          </a:bodyPr>
          <a:lstStyle/>
          <a:p>
            <a:pPr marL="0" indent="0">
              <a:buNone/>
            </a:pPr>
            <a:r>
              <a:rPr lang="fr-FR" sz="4000" b="1" dirty="0"/>
              <a:t>		</a:t>
            </a:r>
          </a:p>
          <a:p>
            <a:pPr marL="0" indent="0">
              <a:buNone/>
            </a:pPr>
            <a:r>
              <a:rPr lang="fr-FR" sz="4000" b="1" dirty="0"/>
              <a:t>* Emploi </a:t>
            </a:r>
          </a:p>
          <a:p>
            <a:pPr marL="0" indent="0">
              <a:buNone/>
            </a:pPr>
            <a:r>
              <a:rPr lang="fr-FR" sz="4000" b="1" dirty="0"/>
              <a:t>* Pluriactivité</a:t>
            </a:r>
          </a:p>
          <a:p>
            <a:pPr marL="0" indent="0">
              <a:buNone/>
            </a:pPr>
            <a:r>
              <a:rPr lang="fr-FR" sz="4000" b="1" dirty="0"/>
              <a:t>* Comptes</a:t>
            </a:r>
          </a:p>
          <a:p>
            <a:pPr marL="0" indent="0">
              <a:buNone/>
            </a:pPr>
            <a:endParaRPr lang="fr-FR" sz="4000" b="1" dirty="0"/>
          </a:p>
        </p:txBody>
      </p:sp>
      <p:pic>
        <p:nvPicPr>
          <p:cNvPr id="5" name="Espace réservé pour une image  5" descr="Une image contenant dessin&#10;&#10;Description générée automatiquement">
            <a:extLst>
              <a:ext uri="{FF2B5EF4-FFF2-40B4-BE49-F238E27FC236}">
                <a16:creationId xmlns:a16="http://schemas.microsoft.com/office/drawing/2014/main" id="{774FE8AF-F72B-49A9-A971-C683B22DCC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7050095" y="2551694"/>
            <a:ext cx="3920349" cy="2531892"/>
          </a:xfrm>
          <a:prstGeom prst="rect">
            <a:avLst/>
          </a:prstGeom>
          <a:effectLst>
            <a:outerShdw blurRad="50800" dir="14400000">
              <a:srgbClr val="000000">
                <a:alpha val="40000"/>
              </a:srgbClr>
            </a:outerShdw>
          </a:effectLst>
        </p:spPr>
      </p:pic>
      <p:sp>
        <p:nvSpPr>
          <p:cNvPr id="4" name="Rectangle 3">
            <a:extLst>
              <a:ext uri="{FF2B5EF4-FFF2-40B4-BE49-F238E27FC236}">
                <a16:creationId xmlns:a16="http://schemas.microsoft.com/office/drawing/2014/main" id="{57A3DB70-4223-4D40-80C0-F8758DB0EBE1}"/>
              </a:ext>
            </a:extLst>
          </p:cNvPr>
          <p:cNvSpPr/>
          <p:nvPr/>
        </p:nvSpPr>
        <p:spPr>
          <a:xfrm>
            <a:off x="249382" y="5799579"/>
            <a:ext cx="11494918" cy="369332"/>
          </a:xfrm>
          <a:prstGeom prst="rect">
            <a:avLst/>
          </a:prstGeom>
        </p:spPr>
        <p:txBody>
          <a:bodyPr wrap="square">
            <a:spAutoFit/>
          </a:bodyPr>
          <a:lstStyle/>
          <a:p>
            <a:r>
              <a:rPr lang="fr-FR" b="1" i="1" dirty="0">
                <a:solidFill>
                  <a:srgbClr val="FF0000"/>
                </a:solidFill>
              </a:rPr>
              <a:t>Missions : Travailler sur les thématiques proposées par le bureau ou par les membres des commissions </a:t>
            </a:r>
          </a:p>
        </p:txBody>
      </p:sp>
    </p:spTree>
    <p:extLst>
      <p:ext uri="{BB962C8B-B14F-4D97-AF65-F5344CB8AC3E}">
        <p14:creationId xmlns:p14="http://schemas.microsoft.com/office/powerpoint/2010/main" val="27070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2AC42-5F6F-42FA-A48B-9A04C0FAE50B}"/>
              </a:ext>
            </a:extLst>
          </p:cNvPr>
          <p:cNvSpPr>
            <a:spLocks noGrp="1"/>
          </p:cNvSpPr>
          <p:nvPr>
            <p:ph type="title"/>
          </p:nvPr>
        </p:nvSpPr>
        <p:spPr>
          <a:xfrm>
            <a:off x="1083734" y="446087"/>
            <a:ext cx="3536950" cy="1736673"/>
          </a:xfrm>
        </p:spPr>
        <p:txBody>
          <a:bodyPr/>
          <a:lstStyle/>
          <a:p>
            <a:pPr algn="ctr"/>
            <a:r>
              <a:rPr lang="fr-FR" sz="4400" u="sng" dirty="0"/>
              <a:t>RAPPORT</a:t>
            </a:r>
            <a:br>
              <a:rPr lang="fr-FR" sz="4400" u="sng" dirty="0"/>
            </a:br>
            <a:r>
              <a:rPr lang="fr-FR" sz="4400" u="sng" dirty="0"/>
              <a:t>D’ACTIVITES</a:t>
            </a:r>
          </a:p>
        </p:txBody>
      </p:sp>
      <p:sp>
        <p:nvSpPr>
          <p:cNvPr id="3" name="Espace réservé du contenu 2">
            <a:extLst>
              <a:ext uri="{FF2B5EF4-FFF2-40B4-BE49-F238E27FC236}">
                <a16:creationId xmlns:a16="http://schemas.microsoft.com/office/drawing/2014/main" id="{7DE99454-64B7-4CCF-B177-EB07EDDADFB1}"/>
              </a:ext>
            </a:extLst>
          </p:cNvPr>
          <p:cNvSpPr>
            <a:spLocks noGrp="1"/>
          </p:cNvSpPr>
          <p:nvPr>
            <p:ph idx="1"/>
          </p:nvPr>
        </p:nvSpPr>
        <p:spPr/>
        <p:txBody>
          <a:bodyPr/>
          <a:lstStyle/>
          <a:p>
            <a:endParaRPr lang="fr-FR"/>
          </a:p>
        </p:txBody>
      </p:sp>
      <p:sp>
        <p:nvSpPr>
          <p:cNvPr id="4" name="Espace réservé du texte 3">
            <a:extLst>
              <a:ext uri="{FF2B5EF4-FFF2-40B4-BE49-F238E27FC236}">
                <a16:creationId xmlns:a16="http://schemas.microsoft.com/office/drawing/2014/main" id="{E08D02B9-18FD-4BAE-8F21-2C33DCEC2763}"/>
              </a:ext>
            </a:extLst>
          </p:cNvPr>
          <p:cNvSpPr>
            <a:spLocks noGrp="1"/>
          </p:cNvSpPr>
          <p:nvPr>
            <p:ph type="body" sz="half" idx="2"/>
          </p:nvPr>
        </p:nvSpPr>
        <p:spPr/>
        <p:txBody>
          <a:bodyPr>
            <a:normAutofit/>
          </a:bodyPr>
          <a:lstStyle/>
          <a:p>
            <a:pPr algn="ctr"/>
            <a:r>
              <a:rPr lang="fr-FR" sz="4400" b="1" i="1" dirty="0">
                <a:solidFill>
                  <a:srgbClr val="C00000"/>
                </a:solidFill>
              </a:rPr>
              <a:t>2016 - 2019</a:t>
            </a:r>
          </a:p>
        </p:txBody>
      </p:sp>
      <p:grpSp>
        <p:nvGrpSpPr>
          <p:cNvPr id="5" name="Group 2">
            <a:extLst>
              <a:ext uri="{FF2B5EF4-FFF2-40B4-BE49-F238E27FC236}">
                <a16:creationId xmlns:a16="http://schemas.microsoft.com/office/drawing/2014/main" id="{845ACA9E-A403-491F-89FF-25012C0D3B8D}"/>
              </a:ext>
            </a:extLst>
          </p:cNvPr>
          <p:cNvGrpSpPr>
            <a:grpSpLocks/>
          </p:cNvGrpSpPr>
          <p:nvPr/>
        </p:nvGrpSpPr>
        <p:grpSpPr bwMode="auto">
          <a:xfrm>
            <a:off x="5105179" y="218785"/>
            <a:ext cx="5753539" cy="5704609"/>
            <a:chOff x="105895107" y="106040766"/>
            <a:chExt cx="3038923" cy="7395150"/>
          </a:xfrm>
        </p:grpSpPr>
        <p:pic>
          <p:nvPicPr>
            <p:cNvPr id="2051" name="Picture 3">
              <a:extLst>
                <a:ext uri="{FF2B5EF4-FFF2-40B4-BE49-F238E27FC236}">
                  <a16:creationId xmlns:a16="http://schemas.microsoft.com/office/drawing/2014/main" id="{FE476BBA-3029-4294-A46C-4FF8D0A0D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3765" y="107406948"/>
              <a:ext cx="3002218" cy="6028968"/>
            </a:xfrm>
            <a:prstGeom prst="rect">
              <a:avLst/>
            </a:prstGeom>
            <a:noFill/>
            <a:ln w="190500" cap="sq" algn="ctr">
              <a:solidFill>
                <a:srgbClr val="C8C6BD"/>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sp>
          <p:nvSpPr>
            <p:cNvPr id="6" name="Text Box 4">
              <a:extLst>
                <a:ext uri="{FF2B5EF4-FFF2-40B4-BE49-F238E27FC236}">
                  <a16:creationId xmlns:a16="http://schemas.microsoft.com/office/drawing/2014/main" id="{22369791-C8E8-4923-B8D1-5D3FB3EC3124}"/>
                </a:ext>
              </a:extLst>
            </p:cNvPr>
            <p:cNvSpPr txBox="1">
              <a:spLocks noChangeArrowheads="1"/>
            </p:cNvSpPr>
            <p:nvPr/>
          </p:nvSpPr>
          <p:spPr bwMode="auto">
            <a:xfrm>
              <a:off x="105895107" y="106040766"/>
              <a:ext cx="3038923" cy="13478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in">
                  <a:solidFill>
                    <a:srgbClr val="F3F3F3"/>
                  </a:solidFill>
                  <a:miter lim="800000"/>
                  <a:headEnd/>
                  <a:tailEnd/>
                </a14:hiddenLine>
              </a:ext>
              <a:ext uri="{AF507438-7753-43E0-B8FC-AC1667EBCBE1}">
                <a14:hiddenEffects xmlns:a14="http://schemas.microsoft.com/office/drawing/2010/main">
                  <a:effectLst>
                    <a:outerShdw blurRad="63500" dist="50799" dir="13500000" algn="tl" rotWithShape="0">
                      <a:srgbClr val="000000">
                        <a:alpha val="5000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800" b="0" i="0" u="none" strike="noStrike" cap="none" normalizeH="0" baseline="0">
                  <a:ln>
                    <a:noFill/>
                  </a:ln>
                  <a:solidFill>
                    <a:srgbClr val="000000"/>
                  </a:solidFill>
                  <a:effectLst/>
                  <a:latin typeface="Corbel" panose="020B0503020204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7829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676A094-88C0-4427-9FB1-832D1FC278CD}"/>
              </a:ext>
            </a:extLst>
          </p:cNvPr>
          <p:cNvSpPr>
            <a:spLocks noGrp="1"/>
          </p:cNvSpPr>
          <p:nvPr>
            <p:ph type="title"/>
          </p:nvPr>
        </p:nvSpPr>
        <p:spPr>
          <a:xfrm>
            <a:off x="1246908" y="737755"/>
            <a:ext cx="3373775" cy="2015836"/>
          </a:xfrm>
        </p:spPr>
        <p:txBody>
          <a:bodyPr/>
          <a:lstStyle/>
          <a:p>
            <a:pPr fontAlgn="auto">
              <a:spcAft>
                <a:spcPts val="0"/>
              </a:spcAft>
              <a:defRPr/>
            </a:pPr>
            <a:br>
              <a:rPr lang="fr-FR" sz="4000" dirty="0"/>
            </a:br>
            <a:br>
              <a:rPr lang="fr-FR" sz="4000" dirty="0"/>
            </a:br>
            <a:br>
              <a:rPr lang="fr-FR" sz="4000" dirty="0"/>
            </a:br>
            <a:br>
              <a:rPr lang="fr-FR" sz="4000" dirty="0"/>
            </a:br>
            <a:br>
              <a:rPr lang="fr-FR" sz="4000" dirty="0"/>
            </a:br>
            <a:r>
              <a:rPr lang="fr-FR" sz="4000" dirty="0"/>
              <a:t>MANDATURE  PRECEDENTE</a:t>
            </a:r>
            <a:br>
              <a:rPr lang="fr-FR" dirty="0"/>
            </a:br>
            <a:br>
              <a:rPr lang="fr-FR" dirty="0"/>
            </a:br>
            <a:endParaRPr lang="fr-FR" dirty="0"/>
          </a:p>
        </p:txBody>
      </p:sp>
      <p:sp>
        <p:nvSpPr>
          <p:cNvPr id="10244" name="Espace réservé du contenu 6">
            <a:extLst>
              <a:ext uri="{FF2B5EF4-FFF2-40B4-BE49-F238E27FC236}">
                <a16:creationId xmlns:a16="http://schemas.microsoft.com/office/drawing/2014/main" id="{8CAEE551-FDA6-44A2-A83B-7423952E34E8}"/>
              </a:ext>
            </a:extLst>
          </p:cNvPr>
          <p:cNvSpPr>
            <a:spLocks noGrp="1" noChangeArrowheads="1"/>
          </p:cNvSpPr>
          <p:nvPr>
            <p:ph idx="1"/>
          </p:nvPr>
        </p:nvSpPr>
        <p:spPr>
          <a:xfrm>
            <a:off x="6722918" y="446088"/>
            <a:ext cx="4385348" cy="6027448"/>
          </a:xfrm>
        </p:spPr>
        <p:txBody>
          <a:bodyPr>
            <a:noAutofit/>
          </a:bodyPr>
          <a:lstStyle/>
          <a:p>
            <a:endParaRPr lang="fr-FR" altLang="fr-FR" sz="1400" dirty="0"/>
          </a:p>
          <a:p>
            <a:endParaRPr lang="fr-FR" altLang="fr-FR" sz="1400" dirty="0"/>
          </a:p>
          <a:p>
            <a:endParaRPr lang="fr-FR" altLang="fr-FR" sz="1400" dirty="0"/>
          </a:p>
          <a:p>
            <a:endParaRPr lang="fr-FR" altLang="fr-FR" sz="4400" dirty="0">
              <a:solidFill>
                <a:srgbClr val="002060"/>
              </a:solidFill>
            </a:endParaRPr>
          </a:p>
          <a:p>
            <a:r>
              <a:rPr lang="fr-FR" altLang="fr-FR" sz="4400" dirty="0">
                <a:solidFill>
                  <a:srgbClr val="002060"/>
                </a:solidFill>
              </a:rPr>
              <a:t> </a:t>
            </a:r>
            <a:r>
              <a:rPr lang="fr-FR" altLang="fr-FR" sz="4400" b="1" dirty="0">
                <a:solidFill>
                  <a:srgbClr val="002060"/>
                </a:solidFill>
              </a:rPr>
              <a:t>Réunions</a:t>
            </a:r>
          </a:p>
          <a:p>
            <a:pPr marL="0" indent="0">
              <a:buNone/>
            </a:pPr>
            <a:endParaRPr lang="fr-FR" altLang="fr-FR" sz="4400" b="1" dirty="0">
              <a:solidFill>
                <a:srgbClr val="002060"/>
              </a:solidFill>
            </a:endParaRPr>
          </a:p>
          <a:p>
            <a:pPr algn="just"/>
            <a:r>
              <a:rPr lang="fr-FR" altLang="fr-FR" sz="4400" b="1" i="1" dirty="0">
                <a:solidFill>
                  <a:srgbClr val="002060"/>
                </a:solidFill>
              </a:rPr>
              <a:t> Travaux</a:t>
            </a:r>
          </a:p>
          <a:p>
            <a:pPr marL="0" indent="0" algn="just">
              <a:buNone/>
            </a:pPr>
            <a:endParaRPr lang="fr-FR" altLang="fr-FR" sz="4400" b="1" i="1" dirty="0">
              <a:solidFill>
                <a:srgbClr val="002060"/>
              </a:solidFill>
            </a:endParaRPr>
          </a:p>
          <a:p>
            <a:pPr algn="just"/>
            <a:r>
              <a:rPr lang="fr-FR" altLang="fr-FR" sz="4400" b="1" i="1" dirty="0">
                <a:solidFill>
                  <a:srgbClr val="002060"/>
                </a:solidFill>
              </a:rPr>
              <a:t> Avis</a:t>
            </a:r>
          </a:p>
          <a:p>
            <a:endParaRPr lang="fr-FR" altLang="fr-FR" b="1" i="1" dirty="0"/>
          </a:p>
          <a:p>
            <a:endParaRPr lang="fr-FR" altLang="fr-FR" sz="1400" b="1" i="1" dirty="0"/>
          </a:p>
          <a:p>
            <a:endParaRPr lang="fr-FR" altLang="fr-FR" sz="1400" b="1" dirty="0"/>
          </a:p>
          <a:p>
            <a:endParaRPr lang="fr-FR" altLang="fr-FR" sz="1400" b="1" dirty="0"/>
          </a:p>
          <a:p>
            <a:endParaRPr lang="fr-FR" altLang="fr-FR" sz="1400" dirty="0"/>
          </a:p>
        </p:txBody>
      </p:sp>
      <p:sp>
        <p:nvSpPr>
          <p:cNvPr id="10243" name="Espace réservé du texte 5">
            <a:extLst>
              <a:ext uri="{FF2B5EF4-FFF2-40B4-BE49-F238E27FC236}">
                <a16:creationId xmlns:a16="http://schemas.microsoft.com/office/drawing/2014/main" id="{DD801512-54E6-4893-ABBC-4DE8D413B72A}"/>
              </a:ext>
            </a:extLst>
          </p:cNvPr>
          <p:cNvSpPr>
            <a:spLocks noGrp="1" noChangeArrowheads="1"/>
          </p:cNvSpPr>
          <p:nvPr>
            <p:ph type="body" sz="half" idx="2"/>
          </p:nvPr>
        </p:nvSpPr>
        <p:spPr/>
        <p:txBody>
          <a:bodyPr>
            <a:normAutofit/>
          </a:bodyPr>
          <a:lstStyle/>
          <a:p>
            <a:pPr algn="ctr">
              <a:spcBef>
                <a:spcPct val="0"/>
              </a:spcBef>
            </a:pPr>
            <a:r>
              <a:rPr lang="fr-FR" altLang="fr-FR" sz="4400" b="1" u="sng" dirty="0">
                <a:solidFill>
                  <a:srgbClr val="C00000"/>
                </a:solidFill>
              </a:rPr>
              <a:t>2016  -  2019</a:t>
            </a:r>
          </a:p>
        </p:txBody>
      </p:sp>
    </p:spTree>
    <p:extLst>
      <p:ext uri="{BB962C8B-B14F-4D97-AF65-F5344CB8AC3E}">
        <p14:creationId xmlns:p14="http://schemas.microsoft.com/office/powerpoint/2010/main" val="130913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au 16">
            <a:extLst>
              <a:ext uri="{FF2B5EF4-FFF2-40B4-BE49-F238E27FC236}">
                <a16:creationId xmlns:a16="http://schemas.microsoft.com/office/drawing/2014/main" id="{717C1D14-861B-4349-BB95-49476DD91FD0}"/>
              </a:ext>
            </a:extLst>
          </p:cNvPr>
          <p:cNvGraphicFramePr>
            <a:graphicFrameLocks noGrp="1"/>
          </p:cNvGraphicFramePr>
          <p:nvPr>
            <p:extLst>
              <p:ext uri="{D42A27DB-BD31-4B8C-83A1-F6EECF244321}">
                <p14:modId xmlns:p14="http://schemas.microsoft.com/office/powerpoint/2010/main" val="1910594499"/>
              </p:ext>
            </p:extLst>
          </p:nvPr>
        </p:nvGraphicFramePr>
        <p:xfrm>
          <a:off x="-62345" y="0"/>
          <a:ext cx="12083563" cy="1706880"/>
        </p:xfrm>
        <a:graphic>
          <a:graphicData uri="http://schemas.openxmlformats.org/drawingml/2006/table">
            <a:tbl>
              <a:tblPr firstRow="1" bandRow="1">
                <a:tableStyleId>{7DF18680-E054-41AD-8BC1-D1AEF772440D}</a:tableStyleId>
              </a:tblPr>
              <a:tblGrid>
                <a:gridCol w="322118">
                  <a:extLst>
                    <a:ext uri="{9D8B030D-6E8A-4147-A177-3AD203B41FA5}">
                      <a16:colId xmlns:a16="http://schemas.microsoft.com/office/drawing/2014/main" val="3330613228"/>
                    </a:ext>
                  </a:extLst>
                </a:gridCol>
                <a:gridCol w="2309308">
                  <a:extLst>
                    <a:ext uri="{9D8B030D-6E8A-4147-A177-3AD203B41FA5}">
                      <a16:colId xmlns:a16="http://schemas.microsoft.com/office/drawing/2014/main" val="3891954242"/>
                    </a:ext>
                  </a:extLst>
                </a:gridCol>
                <a:gridCol w="208280">
                  <a:extLst>
                    <a:ext uri="{9D8B030D-6E8A-4147-A177-3AD203B41FA5}">
                      <a16:colId xmlns:a16="http://schemas.microsoft.com/office/drawing/2014/main" val="3222480823"/>
                    </a:ext>
                  </a:extLst>
                </a:gridCol>
                <a:gridCol w="2062734">
                  <a:extLst>
                    <a:ext uri="{9D8B030D-6E8A-4147-A177-3AD203B41FA5}">
                      <a16:colId xmlns:a16="http://schemas.microsoft.com/office/drawing/2014/main" val="4163337593"/>
                    </a:ext>
                  </a:extLst>
                </a:gridCol>
                <a:gridCol w="208280">
                  <a:extLst>
                    <a:ext uri="{9D8B030D-6E8A-4147-A177-3AD203B41FA5}">
                      <a16:colId xmlns:a16="http://schemas.microsoft.com/office/drawing/2014/main" val="1065054428"/>
                    </a:ext>
                  </a:extLst>
                </a:gridCol>
                <a:gridCol w="2201979">
                  <a:extLst>
                    <a:ext uri="{9D8B030D-6E8A-4147-A177-3AD203B41FA5}">
                      <a16:colId xmlns:a16="http://schemas.microsoft.com/office/drawing/2014/main" val="4228510316"/>
                    </a:ext>
                  </a:extLst>
                </a:gridCol>
                <a:gridCol w="208280">
                  <a:extLst>
                    <a:ext uri="{9D8B030D-6E8A-4147-A177-3AD203B41FA5}">
                      <a16:colId xmlns:a16="http://schemas.microsoft.com/office/drawing/2014/main" val="328806777"/>
                    </a:ext>
                  </a:extLst>
                </a:gridCol>
                <a:gridCol w="2166778">
                  <a:extLst>
                    <a:ext uri="{9D8B030D-6E8A-4147-A177-3AD203B41FA5}">
                      <a16:colId xmlns:a16="http://schemas.microsoft.com/office/drawing/2014/main" val="1208881304"/>
                    </a:ext>
                  </a:extLst>
                </a:gridCol>
                <a:gridCol w="720535">
                  <a:extLst>
                    <a:ext uri="{9D8B030D-6E8A-4147-A177-3AD203B41FA5}">
                      <a16:colId xmlns:a16="http://schemas.microsoft.com/office/drawing/2014/main" val="4097005430"/>
                    </a:ext>
                  </a:extLst>
                </a:gridCol>
                <a:gridCol w="1675271">
                  <a:extLst>
                    <a:ext uri="{9D8B030D-6E8A-4147-A177-3AD203B41FA5}">
                      <a16:colId xmlns:a16="http://schemas.microsoft.com/office/drawing/2014/main" val="1358457911"/>
                    </a:ext>
                  </a:extLst>
                </a:gridCol>
              </a:tblGrid>
              <a:tr h="321086">
                <a:tc gridSpan="2">
                  <a:txBody>
                    <a:bodyPr/>
                    <a:lstStyle/>
                    <a:p>
                      <a:pPr algn="ctr"/>
                      <a:endParaRPr lang="fr-FR" sz="1400" dirty="0"/>
                    </a:p>
                  </a:txBody>
                  <a:tcPr>
                    <a:solidFill>
                      <a:schemeClr val="bg1"/>
                    </a:solidFill>
                  </a:tcPr>
                </a:tc>
                <a:tc hMerge="1">
                  <a:txBody>
                    <a:bodyPr/>
                    <a:lstStyle/>
                    <a:p>
                      <a:endParaRPr lang="fr-FR"/>
                    </a:p>
                  </a:txBody>
                  <a:tcPr/>
                </a:tc>
                <a:tc gridSpan="2">
                  <a:txBody>
                    <a:bodyPr/>
                    <a:lstStyle/>
                    <a:p>
                      <a:pPr algn="ctr"/>
                      <a:r>
                        <a:rPr lang="fr-FR" sz="2800" dirty="0">
                          <a:solidFill>
                            <a:schemeClr val="bg1"/>
                          </a:solidFill>
                        </a:rPr>
                        <a:t>2016 </a:t>
                      </a:r>
                    </a:p>
                  </a:txBody>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2017</a:t>
                      </a:r>
                    </a:p>
                  </a:txBody>
                  <a:tcPr/>
                </a:tc>
                <a:tc hMerge="1">
                  <a:txBody>
                    <a:bodyPr/>
                    <a:lstStyle/>
                    <a:p>
                      <a:endParaRPr lang="fr-FR"/>
                    </a:p>
                  </a:txBody>
                  <a:tcPr/>
                </a:tc>
                <a:tc gridSpan="2">
                  <a:txBody>
                    <a:bodyPr/>
                    <a:lstStyle/>
                    <a:p>
                      <a:pPr algn="ctr"/>
                      <a:r>
                        <a:rPr lang="fr-FR" sz="2800" dirty="0"/>
                        <a:t>2018</a:t>
                      </a:r>
                    </a:p>
                  </a:txBody>
                  <a:tcPr/>
                </a:tc>
                <a:tc hMerge="1">
                  <a:txBody>
                    <a:bodyPr/>
                    <a:lstStyle/>
                    <a:p>
                      <a:endParaRPr lang="fr-FR"/>
                    </a:p>
                  </a:txBody>
                  <a:tcPr/>
                </a:tc>
                <a:tc gridSpan="2">
                  <a:txBody>
                    <a:bodyPr/>
                    <a:lstStyle/>
                    <a:p>
                      <a:pPr algn="ctr"/>
                      <a:r>
                        <a:rPr lang="fr-FR" sz="2800" dirty="0"/>
                        <a:t>2019 </a:t>
                      </a:r>
                    </a:p>
                  </a:txBody>
                  <a:tcPr/>
                </a:tc>
                <a:tc hMerge="1">
                  <a:txBody>
                    <a:bodyPr/>
                    <a:lstStyle/>
                    <a:p>
                      <a:pPr algn="ctr"/>
                      <a:endParaRPr lang="fr-FR" sz="1400" dirty="0"/>
                    </a:p>
                  </a:txBody>
                  <a:tcPr/>
                </a:tc>
                <a:extLst>
                  <a:ext uri="{0D108BD9-81ED-4DB2-BD59-A6C34878D82A}">
                    <a16:rowId xmlns:a16="http://schemas.microsoft.com/office/drawing/2014/main" val="2096101161"/>
                  </a:ext>
                </a:extLst>
              </a:tr>
              <a:tr h="482909">
                <a:tc>
                  <a:txBody>
                    <a:bodyPr/>
                    <a:lstStyle/>
                    <a:p>
                      <a:endParaRPr lang="fr-FR" sz="1400" b="1" dirty="0">
                        <a:solidFill>
                          <a:schemeClr val="bg1"/>
                        </a:solidFill>
                      </a:endParaRPr>
                    </a:p>
                  </a:txBody>
                  <a:tcPr>
                    <a:solidFill>
                      <a:srgbClr val="C00000"/>
                    </a:solidFill>
                  </a:tcPr>
                </a:tc>
                <a:tc>
                  <a:txBody>
                    <a:bodyPr/>
                    <a:lstStyle/>
                    <a:p>
                      <a:endParaRPr lang="fr-FR" sz="1400" b="0" kern="1200" dirty="0">
                        <a:solidFill>
                          <a:schemeClr val="dk1"/>
                        </a:solidFill>
                        <a:effectLst/>
                        <a:latin typeface="+mn-lt"/>
                        <a:ea typeface="+mn-ea"/>
                        <a:cs typeface="+mn-cs"/>
                      </a:endParaRPr>
                    </a:p>
                    <a:p>
                      <a:endParaRPr lang="fr-FR" sz="1400" b="0" kern="1200" dirty="0">
                        <a:solidFill>
                          <a:schemeClr val="dk1"/>
                        </a:solidFill>
                        <a:effectLst/>
                        <a:latin typeface="+mn-lt"/>
                        <a:ea typeface="+mn-ea"/>
                        <a:cs typeface="+mn-cs"/>
                      </a:endParaRPr>
                    </a:p>
                    <a:p>
                      <a:pPr algn="ctr"/>
                      <a:r>
                        <a:rPr lang="fr-FR" sz="2200" b="1" i="1" kern="1200" dirty="0">
                          <a:solidFill>
                            <a:schemeClr val="dk1"/>
                          </a:solidFill>
                          <a:effectLst/>
                          <a:latin typeface="+mn-lt"/>
                          <a:ea typeface="+mn-ea"/>
                          <a:cs typeface="+mn-cs"/>
                        </a:rPr>
                        <a:t>PLENIER</a:t>
                      </a:r>
                    </a:p>
                    <a:p>
                      <a:pPr algn="ctr"/>
                      <a:endParaRPr lang="fr-FR" sz="2200" b="1" i="1" dirty="0"/>
                    </a:p>
                  </a:txBody>
                  <a:tcPr>
                    <a:solidFill>
                      <a:schemeClr val="bg1">
                        <a:lumMod val="85000"/>
                      </a:schemeClr>
                    </a:solidFill>
                  </a:tcPr>
                </a:tc>
                <a:tc>
                  <a:txBody>
                    <a:bodyPr/>
                    <a:lstStyle/>
                    <a:p>
                      <a:endParaRPr lang="fr-FR" sz="1600" b="1" dirty="0">
                        <a:solidFill>
                          <a:schemeClr val="bg1"/>
                        </a:solidFill>
                      </a:endParaRPr>
                    </a:p>
                  </a:txBody>
                  <a:tcPr>
                    <a:solidFill>
                      <a:srgbClr val="13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p>
                  </a:txBody>
                  <a:tcPr>
                    <a:solidFill>
                      <a:schemeClr val="bg2"/>
                    </a:solidFill>
                  </a:tcPr>
                </a:tc>
                <a:tc>
                  <a:txBody>
                    <a:bodyPr/>
                    <a:lstStyle/>
                    <a:p>
                      <a:r>
                        <a:rPr lang="fr-FR" sz="1400" b="1" dirty="0">
                          <a:solidFill>
                            <a:schemeClr val="bg1"/>
                          </a:solidFill>
                        </a:rPr>
                        <a:t> </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1 </a:t>
                      </a:r>
                    </a:p>
                  </a:txBody>
                  <a:tcPr>
                    <a:solidFill>
                      <a:schemeClr val="bg2"/>
                    </a:solidFill>
                  </a:tcPr>
                </a:tc>
                <a:tc>
                  <a:txBody>
                    <a:bodyPr/>
                    <a:lstStyle/>
                    <a:p>
                      <a:pPr algn="ctr"/>
                      <a:endParaRPr lang="fr-FR" sz="2400" b="1" dirty="0"/>
                    </a:p>
                  </a:txBody>
                  <a:tcPr>
                    <a:solidFill>
                      <a:schemeClr val="bg2"/>
                    </a:solidFill>
                  </a:tcPr>
                </a:tc>
                <a:tc>
                  <a:txBody>
                    <a:bodyPr/>
                    <a:lstStyle/>
                    <a:p>
                      <a:pPr algn="ctr"/>
                      <a:endParaRPr lang="fr-FR" sz="2400" b="1" dirty="0"/>
                    </a:p>
                    <a:p>
                      <a:pPr algn="ctr"/>
                      <a:r>
                        <a:rPr lang="fr-FR" sz="2400" b="1" dirty="0"/>
                        <a:t>1</a:t>
                      </a:r>
                    </a:p>
                  </a:txBody>
                  <a:tcPr>
                    <a:solidFill>
                      <a:schemeClr val="bg2"/>
                    </a:solidFill>
                  </a:tcPr>
                </a:tc>
                <a:tc>
                  <a:txBody>
                    <a:bodyPr/>
                    <a:lstStyle/>
                    <a:p>
                      <a:pPr algn="ctr"/>
                      <a:endParaRPr lang="fr-FR" sz="2400" b="1" dirty="0">
                        <a:solidFill>
                          <a:schemeClr val="bg1"/>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4</a:t>
                      </a:r>
                    </a:p>
                  </a:txBody>
                  <a:tcPr>
                    <a:solidFill>
                      <a:schemeClr val="bg2"/>
                    </a:solidFill>
                  </a:tcPr>
                </a:tc>
                <a:extLst>
                  <a:ext uri="{0D108BD9-81ED-4DB2-BD59-A6C34878D82A}">
                    <a16:rowId xmlns:a16="http://schemas.microsoft.com/office/drawing/2014/main" val="2247452880"/>
                  </a:ext>
                </a:extLst>
              </a:tr>
            </a:tbl>
          </a:graphicData>
        </a:graphic>
      </p:graphicFrame>
      <p:graphicFrame>
        <p:nvGraphicFramePr>
          <p:cNvPr id="3" name="Tableau 2">
            <a:extLst>
              <a:ext uri="{FF2B5EF4-FFF2-40B4-BE49-F238E27FC236}">
                <a16:creationId xmlns:a16="http://schemas.microsoft.com/office/drawing/2014/main" id="{10C83405-D0DC-4C63-B686-C23ED473A2AB}"/>
              </a:ext>
            </a:extLst>
          </p:cNvPr>
          <p:cNvGraphicFramePr>
            <a:graphicFrameLocks noGrp="1"/>
          </p:cNvGraphicFramePr>
          <p:nvPr>
            <p:extLst>
              <p:ext uri="{D42A27DB-BD31-4B8C-83A1-F6EECF244321}">
                <p14:modId xmlns:p14="http://schemas.microsoft.com/office/powerpoint/2010/main" val="1036617926"/>
              </p:ext>
            </p:extLst>
          </p:nvPr>
        </p:nvGraphicFramePr>
        <p:xfrm>
          <a:off x="-62345" y="1835734"/>
          <a:ext cx="12061915" cy="1188720"/>
        </p:xfrm>
        <a:graphic>
          <a:graphicData uri="http://schemas.openxmlformats.org/drawingml/2006/table">
            <a:tbl>
              <a:tblPr firstRow="1" bandRow="1">
                <a:tableStyleId>{7DF18680-E054-41AD-8BC1-D1AEF772440D}</a:tableStyleId>
              </a:tblPr>
              <a:tblGrid>
                <a:gridCol w="301336">
                  <a:extLst>
                    <a:ext uri="{9D8B030D-6E8A-4147-A177-3AD203B41FA5}">
                      <a16:colId xmlns:a16="http://schemas.microsoft.com/office/drawing/2014/main" val="3917809927"/>
                    </a:ext>
                  </a:extLst>
                </a:gridCol>
                <a:gridCol w="2308442">
                  <a:extLst>
                    <a:ext uri="{9D8B030D-6E8A-4147-A177-3AD203B41FA5}">
                      <a16:colId xmlns:a16="http://schemas.microsoft.com/office/drawing/2014/main" val="3541767911"/>
                    </a:ext>
                  </a:extLst>
                </a:gridCol>
                <a:gridCol w="208280">
                  <a:extLst>
                    <a:ext uri="{9D8B030D-6E8A-4147-A177-3AD203B41FA5}">
                      <a16:colId xmlns:a16="http://schemas.microsoft.com/office/drawing/2014/main" val="3164042770"/>
                    </a:ext>
                  </a:extLst>
                </a:gridCol>
                <a:gridCol w="2062734">
                  <a:extLst>
                    <a:ext uri="{9D8B030D-6E8A-4147-A177-3AD203B41FA5}">
                      <a16:colId xmlns:a16="http://schemas.microsoft.com/office/drawing/2014/main" val="521910245"/>
                    </a:ext>
                  </a:extLst>
                </a:gridCol>
                <a:gridCol w="208280">
                  <a:extLst>
                    <a:ext uri="{9D8B030D-6E8A-4147-A177-3AD203B41FA5}">
                      <a16:colId xmlns:a16="http://schemas.microsoft.com/office/drawing/2014/main" val="3486613121"/>
                    </a:ext>
                  </a:extLst>
                </a:gridCol>
                <a:gridCol w="2201979">
                  <a:extLst>
                    <a:ext uri="{9D8B030D-6E8A-4147-A177-3AD203B41FA5}">
                      <a16:colId xmlns:a16="http://schemas.microsoft.com/office/drawing/2014/main" val="2302561051"/>
                    </a:ext>
                  </a:extLst>
                </a:gridCol>
                <a:gridCol w="229369">
                  <a:extLst>
                    <a:ext uri="{9D8B030D-6E8A-4147-A177-3AD203B41FA5}">
                      <a16:colId xmlns:a16="http://schemas.microsoft.com/office/drawing/2014/main" val="3691208032"/>
                    </a:ext>
                  </a:extLst>
                </a:gridCol>
                <a:gridCol w="2145689">
                  <a:extLst>
                    <a:ext uri="{9D8B030D-6E8A-4147-A177-3AD203B41FA5}">
                      <a16:colId xmlns:a16="http://schemas.microsoft.com/office/drawing/2014/main" val="3221364549"/>
                    </a:ext>
                  </a:extLst>
                </a:gridCol>
                <a:gridCol w="720535">
                  <a:extLst>
                    <a:ext uri="{9D8B030D-6E8A-4147-A177-3AD203B41FA5}">
                      <a16:colId xmlns:a16="http://schemas.microsoft.com/office/drawing/2014/main" val="363164887"/>
                    </a:ext>
                  </a:extLst>
                </a:gridCol>
                <a:gridCol w="1675271">
                  <a:extLst>
                    <a:ext uri="{9D8B030D-6E8A-4147-A177-3AD203B41FA5}">
                      <a16:colId xmlns:a16="http://schemas.microsoft.com/office/drawing/2014/main" val="2941335272"/>
                    </a:ext>
                  </a:extLst>
                </a:gridCol>
              </a:tblGrid>
              <a:tr h="482909">
                <a:tc>
                  <a:txBody>
                    <a:bodyPr/>
                    <a:lstStyle/>
                    <a:p>
                      <a:endParaRPr lang="fr-FR" sz="1400" b="1" dirty="0">
                        <a:solidFill>
                          <a:schemeClr val="bg1"/>
                        </a:solidFill>
                      </a:endParaRPr>
                    </a:p>
                  </a:txBody>
                  <a:tcPr>
                    <a:solidFill>
                      <a:srgbClr val="FFC000"/>
                    </a:solidFill>
                  </a:tcPr>
                </a:tc>
                <a:tc>
                  <a:txBody>
                    <a:bodyPr/>
                    <a:lstStyle/>
                    <a:p>
                      <a:endParaRPr lang="fr-FR" sz="1400" b="0" kern="1200" dirty="0">
                        <a:solidFill>
                          <a:schemeClr val="dk1"/>
                        </a:solidFill>
                        <a:effectLst/>
                        <a:latin typeface="+mn-lt"/>
                        <a:ea typeface="+mn-ea"/>
                        <a:cs typeface="+mn-cs"/>
                      </a:endParaRPr>
                    </a:p>
                    <a:p>
                      <a:endParaRPr lang="fr-FR" sz="1400" b="0" kern="1200" dirty="0">
                        <a:solidFill>
                          <a:schemeClr val="dk1"/>
                        </a:solidFill>
                        <a:effectLst/>
                        <a:latin typeface="+mn-lt"/>
                        <a:ea typeface="+mn-ea"/>
                        <a:cs typeface="+mn-cs"/>
                      </a:endParaRPr>
                    </a:p>
                    <a:p>
                      <a:pPr algn="ctr"/>
                      <a:r>
                        <a:rPr lang="fr-FR" sz="2200" b="1" i="1" kern="1200" dirty="0">
                          <a:solidFill>
                            <a:schemeClr val="dk1"/>
                          </a:solidFill>
                          <a:effectLst/>
                          <a:latin typeface="+mn-lt"/>
                          <a:ea typeface="+mn-ea"/>
                          <a:cs typeface="+mn-cs"/>
                        </a:rPr>
                        <a:t>BUREAU</a:t>
                      </a:r>
                    </a:p>
                    <a:p>
                      <a:pPr algn="ctr"/>
                      <a:endParaRPr lang="fr-FR" sz="2200" b="1" i="1" dirty="0"/>
                    </a:p>
                  </a:txBody>
                  <a:tcPr>
                    <a:solidFill>
                      <a:schemeClr val="bg1">
                        <a:lumMod val="85000"/>
                      </a:schemeClr>
                    </a:solidFill>
                  </a:tcPr>
                </a:tc>
                <a:tc>
                  <a:txBody>
                    <a:bodyPr/>
                    <a:lstStyle/>
                    <a:p>
                      <a:endParaRPr lang="fr-FR" sz="1600" b="1" dirty="0">
                        <a:solidFill>
                          <a:schemeClr val="bg1"/>
                        </a:solidFill>
                      </a:endParaRPr>
                    </a:p>
                  </a:txBody>
                  <a:tcPr>
                    <a:solidFill>
                      <a:srgbClr val="1379B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2</a:t>
                      </a:r>
                    </a:p>
                  </a:txBody>
                  <a:tcPr>
                    <a:solidFill>
                      <a:schemeClr val="bg2"/>
                    </a:solidFill>
                  </a:tcPr>
                </a:tc>
                <a:tc>
                  <a:txBody>
                    <a:bodyPr/>
                    <a:lstStyle/>
                    <a:p>
                      <a:pPr algn="ctr"/>
                      <a:endParaRPr lang="fr-FR" sz="2400" b="1" dirty="0">
                        <a:solidFill>
                          <a:schemeClr val="tx1"/>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tx1"/>
                        </a:solidFill>
                      </a:endParaRPr>
                    </a:p>
                  </a:txBody>
                  <a:tcPr>
                    <a:solidFill>
                      <a:schemeClr val="bg2"/>
                    </a:solidFill>
                  </a:tcPr>
                </a:tc>
                <a:tc>
                  <a:txBody>
                    <a:bodyPr/>
                    <a:lstStyle/>
                    <a:p>
                      <a:pPr algn="ctr"/>
                      <a:endParaRPr lang="fr-FR" sz="2400" b="1" dirty="0">
                        <a:solidFill>
                          <a:schemeClr val="tx1"/>
                        </a:solidFill>
                      </a:endParaRPr>
                    </a:p>
                  </a:txBody>
                  <a:tcPr>
                    <a:solidFill>
                      <a:schemeClr val="bg2"/>
                    </a:solidFill>
                  </a:tcPr>
                </a:tc>
                <a:tc>
                  <a:txBody>
                    <a:bodyPr/>
                    <a:lstStyle/>
                    <a:p>
                      <a:pPr algn="ctr"/>
                      <a:endParaRPr lang="fr-FR" sz="2400" b="1" dirty="0">
                        <a:solidFill>
                          <a:schemeClr val="tx1"/>
                        </a:solidFill>
                      </a:endParaRPr>
                    </a:p>
                  </a:txBody>
                  <a:tcPr>
                    <a:solidFill>
                      <a:schemeClr val="bg2"/>
                    </a:solidFill>
                  </a:tcPr>
                </a:tc>
                <a:tc>
                  <a:txBody>
                    <a:bodyPr/>
                    <a:lstStyle/>
                    <a:p>
                      <a:pPr algn="ctr"/>
                      <a:endParaRPr lang="fr-FR" sz="2400" b="1" dirty="0">
                        <a:solidFill>
                          <a:schemeClr val="tx1"/>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tx1"/>
                        </a:solidFill>
                      </a:endParaRPr>
                    </a:p>
                  </a:txBody>
                  <a:tcPr>
                    <a:solidFill>
                      <a:schemeClr val="bg2"/>
                    </a:solidFill>
                  </a:tcPr>
                </a:tc>
                <a:extLst>
                  <a:ext uri="{0D108BD9-81ED-4DB2-BD59-A6C34878D82A}">
                    <a16:rowId xmlns:a16="http://schemas.microsoft.com/office/drawing/2014/main" val="2155579146"/>
                  </a:ext>
                </a:extLst>
              </a:tr>
            </a:tbl>
          </a:graphicData>
        </a:graphic>
      </p:graphicFrame>
      <p:graphicFrame>
        <p:nvGraphicFramePr>
          <p:cNvPr id="4" name="Tableau 3">
            <a:extLst>
              <a:ext uri="{FF2B5EF4-FFF2-40B4-BE49-F238E27FC236}">
                <a16:creationId xmlns:a16="http://schemas.microsoft.com/office/drawing/2014/main" id="{D2757134-C881-431B-AFC7-8B07399B2B39}"/>
              </a:ext>
            </a:extLst>
          </p:cNvPr>
          <p:cNvGraphicFramePr>
            <a:graphicFrameLocks noGrp="1"/>
          </p:cNvGraphicFramePr>
          <p:nvPr>
            <p:extLst>
              <p:ext uri="{D42A27DB-BD31-4B8C-83A1-F6EECF244321}">
                <p14:modId xmlns:p14="http://schemas.microsoft.com/office/powerpoint/2010/main" val="1204047057"/>
              </p:ext>
            </p:extLst>
          </p:nvPr>
        </p:nvGraphicFramePr>
        <p:xfrm>
          <a:off x="-40697" y="3115894"/>
          <a:ext cx="12083562" cy="1920240"/>
        </p:xfrm>
        <a:graphic>
          <a:graphicData uri="http://schemas.openxmlformats.org/drawingml/2006/table">
            <a:tbl>
              <a:tblPr firstRow="1" bandRow="1">
                <a:tableStyleId>{7DF18680-E054-41AD-8BC1-D1AEF772440D}</a:tableStyleId>
              </a:tblPr>
              <a:tblGrid>
                <a:gridCol w="364336">
                  <a:extLst>
                    <a:ext uri="{9D8B030D-6E8A-4147-A177-3AD203B41FA5}">
                      <a16:colId xmlns:a16="http://schemas.microsoft.com/office/drawing/2014/main" val="2435362836"/>
                    </a:ext>
                  </a:extLst>
                </a:gridCol>
                <a:gridCol w="2300512">
                  <a:extLst>
                    <a:ext uri="{9D8B030D-6E8A-4147-A177-3AD203B41FA5}">
                      <a16:colId xmlns:a16="http://schemas.microsoft.com/office/drawing/2014/main" val="2656244662"/>
                    </a:ext>
                  </a:extLst>
                </a:gridCol>
                <a:gridCol w="208280">
                  <a:extLst>
                    <a:ext uri="{9D8B030D-6E8A-4147-A177-3AD203B41FA5}">
                      <a16:colId xmlns:a16="http://schemas.microsoft.com/office/drawing/2014/main" val="49586122"/>
                    </a:ext>
                  </a:extLst>
                </a:gridCol>
                <a:gridCol w="1945631">
                  <a:extLst>
                    <a:ext uri="{9D8B030D-6E8A-4147-A177-3AD203B41FA5}">
                      <a16:colId xmlns:a16="http://schemas.microsoft.com/office/drawing/2014/main" val="3875416286"/>
                    </a:ext>
                  </a:extLst>
                </a:gridCol>
                <a:gridCol w="2414150">
                  <a:extLst>
                    <a:ext uri="{9D8B030D-6E8A-4147-A177-3AD203B41FA5}">
                      <a16:colId xmlns:a16="http://schemas.microsoft.com/office/drawing/2014/main" val="4125609346"/>
                    </a:ext>
                  </a:extLst>
                </a:gridCol>
                <a:gridCol w="248094">
                  <a:extLst>
                    <a:ext uri="{9D8B030D-6E8A-4147-A177-3AD203B41FA5}">
                      <a16:colId xmlns:a16="http://schemas.microsoft.com/office/drawing/2014/main" val="1552214678"/>
                    </a:ext>
                  </a:extLst>
                </a:gridCol>
                <a:gridCol w="2557281">
                  <a:extLst>
                    <a:ext uri="{9D8B030D-6E8A-4147-A177-3AD203B41FA5}">
                      <a16:colId xmlns:a16="http://schemas.microsoft.com/office/drawing/2014/main" val="1340553332"/>
                    </a:ext>
                  </a:extLst>
                </a:gridCol>
                <a:gridCol w="208280">
                  <a:extLst>
                    <a:ext uri="{9D8B030D-6E8A-4147-A177-3AD203B41FA5}">
                      <a16:colId xmlns:a16="http://schemas.microsoft.com/office/drawing/2014/main" val="2045038784"/>
                    </a:ext>
                  </a:extLst>
                </a:gridCol>
                <a:gridCol w="1836998">
                  <a:extLst>
                    <a:ext uri="{9D8B030D-6E8A-4147-A177-3AD203B41FA5}">
                      <a16:colId xmlns:a16="http://schemas.microsoft.com/office/drawing/2014/main" val="3714014127"/>
                    </a:ext>
                  </a:extLst>
                </a:gridCol>
              </a:tblGrid>
              <a:tr h="482909">
                <a:tc>
                  <a:txBody>
                    <a:bodyPr/>
                    <a:lstStyle/>
                    <a:p>
                      <a:endParaRPr lang="fr-FR" sz="1400" b="1" dirty="0">
                        <a:solidFill>
                          <a:schemeClr val="bg1"/>
                        </a:solidFill>
                      </a:endParaRPr>
                    </a:p>
                  </a:txBody>
                  <a:tcPr>
                    <a:solidFill>
                      <a:srgbClr val="00B050"/>
                    </a:solidFill>
                  </a:tcPr>
                </a:tc>
                <a:tc>
                  <a:txBody>
                    <a:bodyPr/>
                    <a:lstStyle/>
                    <a:p>
                      <a:endParaRPr lang="fr-FR" sz="1400" b="0" kern="1200" dirty="0">
                        <a:solidFill>
                          <a:schemeClr val="dk1"/>
                        </a:solidFill>
                        <a:effectLst/>
                        <a:latin typeface="+mn-lt"/>
                        <a:ea typeface="+mn-ea"/>
                        <a:cs typeface="+mn-cs"/>
                      </a:endParaRPr>
                    </a:p>
                    <a:p>
                      <a:endParaRPr lang="fr-FR" sz="1400" b="0" kern="1200" dirty="0">
                        <a:solidFill>
                          <a:schemeClr val="dk1"/>
                        </a:solidFill>
                        <a:effectLst/>
                        <a:latin typeface="+mn-lt"/>
                        <a:ea typeface="+mn-ea"/>
                        <a:cs typeface="+mn-cs"/>
                      </a:endParaRPr>
                    </a:p>
                    <a:p>
                      <a:pPr algn="ctr"/>
                      <a:r>
                        <a:rPr lang="fr-FR" sz="2200" b="1" i="1" kern="1200" dirty="0">
                          <a:solidFill>
                            <a:schemeClr val="dk1"/>
                          </a:solidFill>
                          <a:effectLst/>
                          <a:latin typeface="+mn-lt"/>
                          <a:ea typeface="+mn-ea"/>
                          <a:cs typeface="+mn-cs"/>
                        </a:rPr>
                        <a:t>COMMISSIONS</a:t>
                      </a:r>
                    </a:p>
                    <a:p>
                      <a:pPr algn="ctr"/>
                      <a:endParaRPr lang="fr-FR" sz="2200" b="1" i="1" dirty="0"/>
                    </a:p>
                  </a:txBody>
                  <a:tcPr>
                    <a:solidFill>
                      <a:schemeClr val="bg1">
                        <a:lumMod val="85000"/>
                      </a:schemeClr>
                    </a:solidFill>
                  </a:tcPr>
                </a:tc>
                <a:tc>
                  <a:txBody>
                    <a:bodyPr/>
                    <a:lstStyle/>
                    <a:p>
                      <a:endParaRPr lang="fr-FR" sz="1600" b="1" dirty="0">
                        <a:solidFill>
                          <a:schemeClr val="bg1"/>
                        </a:solidFill>
                      </a:endParaRPr>
                    </a:p>
                  </a:txBody>
                  <a:tcPr>
                    <a:solidFill>
                      <a:srgbClr val="1379B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8</a:t>
                      </a:r>
                    </a:p>
                  </a:txBody>
                  <a:tcPr>
                    <a:solidFill>
                      <a:schemeClr val="bg2"/>
                    </a:solidFill>
                  </a:tcPr>
                </a:tc>
                <a:tc>
                  <a:txBody>
                    <a:bodyPr/>
                    <a:lstStyle/>
                    <a:p>
                      <a:pPr algn="ctr"/>
                      <a:endParaRPr lang="fr-FR" sz="2400" b="1" dirty="0">
                        <a:solidFill>
                          <a:schemeClr val="tx1"/>
                        </a:solidFill>
                      </a:endParaRPr>
                    </a:p>
                    <a:p>
                      <a:pPr algn="ctr"/>
                      <a:r>
                        <a:rPr lang="fr-FR" sz="2400" b="1" dirty="0">
                          <a:solidFill>
                            <a:schemeClr val="tx1"/>
                          </a:solidFill>
                        </a:rPr>
                        <a:t>19 </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tx1"/>
                        </a:solidFill>
                      </a:endParaRPr>
                    </a:p>
                  </a:txBody>
                  <a:tcPr>
                    <a:solidFill>
                      <a:schemeClr val="bg2"/>
                    </a:solidFill>
                  </a:tcPr>
                </a:tc>
                <a:tc>
                  <a:txBody>
                    <a:bodyPr/>
                    <a:lstStyle/>
                    <a:p>
                      <a:pPr algn="ctr"/>
                      <a:endParaRPr lang="fr-FR" sz="2400" b="1" dirty="0">
                        <a:solidFill>
                          <a:schemeClr val="tx1"/>
                        </a:solidFill>
                      </a:endParaRPr>
                    </a:p>
                    <a:p>
                      <a:pPr algn="ctr"/>
                      <a:r>
                        <a:rPr lang="fr-FR" sz="2400" b="1" dirty="0">
                          <a:solidFill>
                            <a:schemeClr val="tx1"/>
                          </a:solidFill>
                        </a:rPr>
                        <a:t>20</a:t>
                      </a:r>
                    </a:p>
                    <a:p>
                      <a:pPr algn="ctr"/>
                      <a:r>
                        <a:rPr lang="fr-FR" sz="2400" b="1" dirty="0">
                          <a:solidFill>
                            <a:schemeClr val="tx1"/>
                          </a:solidFill>
                        </a:rPr>
                        <a:t>+ </a:t>
                      </a:r>
                    </a:p>
                    <a:p>
                      <a:pPr algn="ctr"/>
                      <a:r>
                        <a:rPr lang="fr-FR" sz="2400" b="1" dirty="0">
                          <a:solidFill>
                            <a:schemeClr val="tx1"/>
                          </a:solidFill>
                        </a:rPr>
                        <a:t>2 Intercom</a:t>
                      </a:r>
                    </a:p>
                  </a:txBody>
                  <a:tcPr>
                    <a:solidFill>
                      <a:schemeClr val="bg2"/>
                    </a:solidFill>
                  </a:tcPr>
                </a:tc>
                <a:tc>
                  <a:txBody>
                    <a:bodyPr/>
                    <a:lstStyle/>
                    <a:p>
                      <a:pPr algn="ctr"/>
                      <a:endParaRPr lang="fr-FR" sz="2400" b="1" dirty="0">
                        <a:solidFill>
                          <a:schemeClr val="tx1"/>
                        </a:solidFill>
                      </a:endParaRPr>
                    </a:p>
                  </a:txBody>
                  <a:tcPr>
                    <a:solidFill>
                      <a:schemeClr val="bg2"/>
                    </a:solidFill>
                  </a:tcPr>
                </a:tc>
                <a:tc>
                  <a:txBody>
                    <a:bodyPr/>
                    <a:lstStyle/>
                    <a:p>
                      <a:pPr algn="ctr"/>
                      <a:endParaRPr lang="fr-FR" sz="2400" b="1" dirty="0">
                        <a:solidFill>
                          <a:schemeClr val="tx1"/>
                        </a:solidFill>
                      </a:endParaRPr>
                    </a:p>
                    <a:p>
                      <a:pPr algn="ctr"/>
                      <a:r>
                        <a:rPr lang="fr-FR" sz="2400" b="1" dirty="0">
                          <a:solidFill>
                            <a:schemeClr val="tx1"/>
                          </a:solidFill>
                        </a:rPr>
                        <a:t>15</a:t>
                      </a:r>
                    </a:p>
                    <a:p>
                      <a:pPr algn="ctr"/>
                      <a:r>
                        <a:rPr lang="fr-FR" sz="2400" b="1" dirty="0">
                          <a:solidFill>
                            <a:schemeClr val="tx1"/>
                          </a:solidFill>
                        </a:rPr>
                        <a:t>+ </a:t>
                      </a:r>
                    </a:p>
                    <a:p>
                      <a:pPr algn="ctr"/>
                      <a:r>
                        <a:rPr lang="fr-FR" sz="2400" b="1" dirty="0">
                          <a:solidFill>
                            <a:schemeClr val="tx1"/>
                          </a:solidFill>
                        </a:rPr>
                        <a:t>2 intercom</a:t>
                      </a:r>
                    </a:p>
                    <a:p>
                      <a:pPr algn="ctr"/>
                      <a:r>
                        <a:rPr lang="fr-FR" sz="2400" b="1" dirty="0">
                          <a:solidFill>
                            <a:schemeClr val="tx1"/>
                          </a:solidFill>
                        </a:rPr>
                        <a:t> </a:t>
                      </a:r>
                    </a:p>
                  </a:txBody>
                  <a:tcPr>
                    <a:solidFill>
                      <a:schemeClr val="bg2"/>
                    </a:solidFill>
                  </a:tcPr>
                </a:tc>
                <a:extLst>
                  <a:ext uri="{0D108BD9-81ED-4DB2-BD59-A6C34878D82A}">
                    <a16:rowId xmlns:a16="http://schemas.microsoft.com/office/drawing/2014/main" val="3633331966"/>
                  </a:ext>
                </a:extLst>
              </a:tr>
            </a:tbl>
          </a:graphicData>
        </a:graphic>
      </p:graphicFrame>
      <p:graphicFrame>
        <p:nvGraphicFramePr>
          <p:cNvPr id="2" name="Tableau 1">
            <a:extLst>
              <a:ext uri="{FF2B5EF4-FFF2-40B4-BE49-F238E27FC236}">
                <a16:creationId xmlns:a16="http://schemas.microsoft.com/office/drawing/2014/main" id="{34A7CDE4-9BA7-4F0E-B67B-D1C822F25A1C}"/>
              </a:ext>
            </a:extLst>
          </p:cNvPr>
          <p:cNvGraphicFramePr>
            <a:graphicFrameLocks noGrp="1"/>
          </p:cNvGraphicFramePr>
          <p:nvPr>
            <p:extLst>
              <p:ext uri="{D42A27DB-BD31-4B8C-83A1-F6EECF244321}">
                <p14:modId xmlns:p14="http://schemas.microsoft.com/office/powerpoint/2010/main" val="1479427387"/>
              </p:ext>
            </p:extLst>
          </p:nvPr>
        </p:nvGraphicFramePr>
        <p:xfrm>
          <a:off x="19717" y="5127574"/>
          <a:ext cx="11999571" cy="1554480"/>
        </p:xfrm>
        <a:graphic>
          <a:graphicData uri="http://schemas.openxmlformats.org/drawingml/2006/table">
            <a:tbl>
              <a:tblPr firstRow="1" bandRow="1">
                <a:tableStyleId>{7DF18680-E054-41AD-8BC1-D1AEF772440D}</a:tableStyleId>
              </a:tblPr>
              <a:tblGrid>
                <a:gridCol w="2638828">
                  <a:extLst>
                    <a:ext uri="{9D8B030D-6E8A-4147-A177-3AD203B41FA5}">
                      <a16:colId xmlns:a16="http://schemas.microsoft.com/office/drawing/2014/main" val="819117866"/>
                    </a:ext>
                  </a:extLst>
                </a:gridCol>
                <a:gridCol w="208280">
                  <a:extLst>
                    <a:ext uri="{9D8B030D-6E8A-4147-A177-3AD203B41FA5}">
                      <a16:colId xmlns:a16="http://schemas.microsoft.com/office/drawing/2014/main" val="2692101049"/>
                    </a:ext>
                  </a:extLst>
                </a:gridCol>
                <a:gridCol w="1825949">
                  <a:extLst>
                    <a:ext uri="{9D8B030D-6E8A-4147-A177-3AD203B41FA5}">
                      <a16:colId xmlns:a16="http://schemas.microsoft.com/office/drawing/2014/main" val="1939566134"/>
                    </a:ext>
                  </a:extLst>
                </a:gridCol>
                <a:gridCol w="212497">
                  <a:extLst>
                    <a:ext uri="{9D8B030D-6E8A-4147-A177-3AD203B41FA5}">
                      <a16:colId xmlns:a16="http://schemas.microsoft.com/office/drawing/2014/main" val="3352663326"/>
                    </a:ext>
                  </a:extLst>
                </a:gridCol>
                <a:gridCol w="2246561">
                  <a:extLst>
                    <a:ext uri="{9D8B030D-6E8A-4147-A177-3AD203B41FA5}">
                      <a16:colId xmlns:a16="http://schemas.microsoft.com/office/drawing/2014/main" val="3357820542"/>
                    </a:ext>
                  </a:extLst>
                </a:gridCol>
                <a:gridCol w="212497">
                  <a:extLst>
                    <a:ext uri="{9D8B030D-6E8A-4147-A177-3AD203B41FA5}">
                      <a16:colId xmlns:a16="http://schemas.microsoft.com/office/drawing/2014/main" val="3421255383"/>
                    </a:ext>
                  </a:extLst>
                </a:gridCol>
                <a:gridCol w="2210647">
                  <a:extLst>
                    <a:ext uri="{9D8B030D-6E8A-4147-A177-3AD203B41FA5}">
                      <a16:colId xmlns:a16="http://schemas.microsoft.com/office/drawing/2014/main" val="3519208033"/>
                    </a:ext>
                  </a:extLst>
                </a:gridCol>
                <a:gridCol w="212497">
                  <a:extLst>
                    <a:ext uri="{9D8B030D-6E8A-4147-A177-3AD203B41FA5}">
                      <a16:colId xmlns:a16="http://schemas.microsoft.com/office/drawing/2014/main" val="4162329566"/>
                    </a:ext>
                  </a:extLst>
                </a:gridCol>
                <a:gridCol w="2231815">
                  <a:extLst>
                    <a:ext uri="{9D8B030D-6E8A-4147-A177-3AD203B41FA5}">
                      <a16:colId xmlns:a16="http://schemas.microsoft.com/office/drawing/2014/main" val="591327587"/>
                    </a:ext>
                  </a:extLst>
                </a:gridCol>
              </a:tblGrid>
              <a:tr h="482909">
                <a:tc>
                  <a:txBody>
                    <a:bodyPr/>
                    <a:lstStyle/>
                    <a:p>
                      <a:endParaRPr lang="fr-FR" sz="1400" b="0" kern="1200" dirty="0">
                        <a:solidFill>
                          <a:schemeClr val="dk1"/>
                        </a:solidFill>
                        <a:effectLst/>
                        <a:latin typeface="+mn-lt"/>
                        <a:ea typeface="+mn-ea"/>
                        <a:cs typeface="+mn-cs"/>
                      </a:endParaRPr>
                    </a:p>
                    <a:p>
                      <a:endParaRPr lang="fr-FR" sz="1400" b="0" kern="1200" dirty="0">
                        <a:solidFill>
                          <a:schemeClr val="dk1"/>
                        </a:solidFill>
                        <a:effectLst/>
                        <a:latin typeface="+mn-lt"/>
                        <a:ea typeface="+mn-ea"/>
                        <a:cs typeface="+mn-cs"/>
                      </a:endParaRPr>
                    </a:p>
                    <a:p>
                      <a:pPr algn="ctr"/>
                      <a:r>
                        <a:rPr lang="fr-FR" sz="2200" b="1" i="1" kern="1200" dirty="0">
                          <a:solidFill>
                            <a:schemeClr val="dk1"/>
                          </a:solidFill>
                          <a:effectLst/>
                          <a:latin typeface="+mn-lt"/>
                          <a:ea typeface="+mn-ea"/>
                          <a:cs typeface="+mn-cs"/>
                        </a:rPr>
                        <a:t>DIVERS</a:t>
                      </a:r>
                    </a:p>
                    <a:p>
                      <a:pPr algn="ctr"/>
                      <a:endParaRPr lang="fr-FR" sz="2200" b="1" i="1" dirty="0"/>
                    </a:p>
                  </a:txBody>
                  <a:tcPr>
                    <a:solidFill>
                      <a:schemeClr val="bg1">
                        <a:lumMod val="85000"/>
                      </a:schemeClr>
                    </a:solidFill>
                  </a:tcPr>
                </a:tc>
                <a:tc>
                  <a:txBody>
                    <a:bodyPr/>
                    <a:lstStyle/>
                    <a:p>
                      <a:endParaRPr lang="fr-FR" sz="1600" b="1" dirty="0">
                        <a:solidFill>
                          <a:schemeClr val="bg1"/>
                        </a:solidFill>
                      </a:endParaRPr>
                    </a:p>
                  </a:txBody>
                  <a:tcPr>
                    <a:solidFill>
                      <a:srgbClr val="13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p>
                  </a:txBody>
                  <a:tcPr>
                    <a:solidFill>
                      <a:schemeClr val="bg2"/>
                    </a:solidFill>
                  </a:tcPr>
                </a:tc>
                <a:tc>
                  <a:txBody>
                    <a:bodyPr/>
                    <a:lstStyle/>
                    <a:p>
                      <a:r>
                        <a:rPr lang="fr-FR" sz="1400" b="1" dirty="0">
                          <a:solidFill>
                            <a:schemeClr val="bg1"/>
                          </a:solidFill>
                        </a:rPr>
                        <a:t> </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p>
                  </a:txBody>
                  <a:tcPr>
                    <a:solidFill>
                      <a:schemeClr val="bg2"/>
                    </a:solidFill>
                  </a:tcPr>
                </a:tc>
                <a:tc>
                  <a:txBody>
                    <a:bodyPr/>
                    <a:lstStyle/>
                    <a:p>
                      <a:pPr algn="ctr"/>
                      <a:endParaRPr lang="fr-FR" sz="2400" b="1" dirty="0"/>
                    </a:p>
                  </a:txBody>
                  <a:tcPr>
                    <a:solidFill>
                      <a:schemeClr val="bg2"/>
                    </a:solidFill>
                  </a:tcPr>
                </a:tc>
                <a:tc>
                  <a:txBody>
                    <a:bodyPr/>
                    <a:lstStyle/>
                    <a:p>
                      <a:pPr algn="ctr"/>
                      <a:endParaRPr lang="fr-FR" sz="2400" b="1" dirty="0"/>
                    </a:p>
                    <a:p>
                      <a:pPr algn="l"/>
                      <a:r>
                        <a:rPr lang="fr-FR" sz="2400" b="1" dirty="0">
                          <a:solidFill>
                            <a:schemeClr val="tx1"/>
                          </a:solidFill>
                        </a:rPr>
                        <a:t>Pacte       : 8</a:t>
                      </a:r>
                    </a:p>
                    <a:p>
                      <a:pPr algn="l"/>
                      <a:r>
                        <a:rPr lang="fr-FR" sz="2400" b="1" dirty="0">
                          <a:solidFill>
                            <a:schemeClr val="tx1"/>
                          </a:solidFill>
                        </a:rPr>
                        <a:t>CPTDFOP : 3</a:t>
                      </a:r>
                    </a:p>
                    <a:p>
                      <a:pPr algn="ctr"/>
                      <a:endParaRPr lang="fr-FR" sz="2400" b="1" dirty="0"/>
                    </a:p>
                  </a:txBody>
                  <a:tcPr>
                    <a:solidFill>
                      <a:schemeClr val="bg2"/>
                    </a:solidFill>
                  </a:tcPr>
                </a:tc>
                <a:tc>
                  <a:txBody>
                    <a:bodyPr/>
                    <a:lstStyle/>
                    <a:p>
                      <a:pPr algn="ctr"/>
                      <a:endParaRPr lang="fr-FR" sz="2400" b="1" dirty="0">
                        <a:solidFill>
                          <a:schemeClr val="bg1"/>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p>
                    <a:p>
                      <a:pPr algn="l"/>
                      <a:r>
                        <a:rPr lang="fr-FR" sz="2400" b="1" dirty="0">
                          <a:solidFill>
                            <a:schemeClr val="tx1"/>
                          </a:solidFill>
                        </a:rPr>
                        <a:t>Pacte      : 12</a:t>
                      </a:r>
                    </a:p>
                    <a:p>
                      <a:pPr algn="l"/>
                      <a:r>
                        <a:rPr lang="fr-FR" sz="2400" b="1" dirty="0">
                          <a:solidFill>
                            <a:schemeClr val="tx1"/>
                          </a:solidFill>
                        </a:rPr>
                        <a:t>CPTDFOP:  15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p>
                  </a:txBody>
                  <a:tcPr>
                    <a:solidFill>
                      <a:schemeClr val="bg2"/>
                    </a:solidFill>
                  </a:tcPr>
                </a:tc>
                <a:extLst>
                  <a:ext uri="{0D108BD9-81ED-4DB2-BD59-A6C34878D82A}">
                    <a16:rowId xmlns:a16="http://schemas.microsoft.com/office/drawing/2014/main" val="444666560"/>
                  </a:ext>
                </a:extLst>
              </a:tr>
            </a:tbl>
          </a:graphicData>
        </a:graphic>
      </p:graphicFrame>
    </p:spTree>
    <p:extLst>
      <p:ext uri="{BB962C8B-B14F-4D97-AF65-F5344CB8AC3E}">
        <p14:creationId xmlns:p14="http://schemas.microsoft.com/office/powerpoint/2010/main" val="1038037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a:xfrm>
            <a:off x="810001" y="435465"/>
            <a:ext cx="10571998" cy="970450"/>
          </a:xfrm>
        </p:spPr>
        <p:txBody>
          <a:bodyPr/>
          <a:lstStyle/>
          <a:p>
            <a:pPr algn="ctr"/>
            <a:r>
              <a:rPr lang="fr-FR" sz="6600" u="sng" dirty="0"/>
              <a:t>Les  travaux récurrents </a:t>
            </a:r>
          </a:p>
        </p:txBody>
      </p:sp>
      <p:sp>
        <p:nvSpPr>
          <p:cNvPr id="3" name="Rectangle 2">
            <a:extLst>
              <a:ext uri="{FF2B5EF4-FFF2-40B4-BE49-F238E27FC236}">
                <a16:creationId xmlns:a16="http://schemas.microsoft.com/office/drawing/2014/main" id="{466915B8-75C0-4812-BDE3-C66B6BEEB02B}"/>
              </a:ext>
            </a:extLst>
          </p:cNvPr>
          <p:cNvSpPr/>
          <p:nvPr/>
        </p:nvSpPr>
        <p:spPr>
          <a:xfrm>
            <a:off x="316523" y="2059376"/>
            <a:ext cx="11442857" cy="1384995"/>
          </a:xfrm>
          <a:prstGeom prst="rect">
            <a:avLst/>
          </a:prstGeom>
        </p:spPr>
        <p:txBody>
          <a:bodyPr wrap="square">
            <a:spAutoFit/>
          </a:bodyPr>
          <a:lstStyle/>
          <a:p>
            <a:pPr algn="just"/>
            <a:r>
              <a:rPr lang="fr-FR" sz="2800" b="1" dirty="0"/>
              <a:t>Ils portent sur les travaux obligatoires et sont les suivants</a:t>
            </a:r>
          </a:p>
          <a:p>
            <a:pPr algn="just"/>
            <a:endParaRPr lang="fr-FR" sz="2800" b="1" dirty="0"/>
          </a:p>
          <a:p>
            <a:pPr algn="just"/>
            <a:endParaRPr lang="fr-FR" sz="2800" b="1" dirty="0"/>
          </a:p>
        </p:txBody>
      </p:sp>
      <p:sp>
        <p:nvSpPr>
          <p:cNvPr id="4" name="Rectangle 3">
            <a:extLst>
              <a:ext uri="{FF2B5EF4-FFF2-40B4-BE49-F238E27FC236}">
                <a16:creationId xmlns:a16="http://schemas.microsoft.com/office/drawing/2014/main" id="{2DCB5B6C-6F45-41A9-9F2A-D4AF93730D59}"/>
              </a:ext>
            </a:extLst>
          </p:cNvPr>
          <p:cNvSpPr/>
          <p:nvPr/>
        </p:nvSpPr>
        <p:spPr>
          <a:xfrm>
            <a:off x="90054" y="2909454"/>
            <a:ext cx="12011891" cy="4278094"/>
          </a:xfrm>
          <a:prstGeom prst="rect">
            <a:avLst/>
          </a:prstGeom>
        </p:spPr>
        <p:txBody>
          <a:bodyPr wrap="square">
            <a:spAutoFit/>
          </a:bodyPr>
          <a:lstStyle/>
          <a:p>
            <a:pPr lvl="1"/>
            <a:r>
              <a:rPr lang="fr-FR" sz="4400" b="1" u="sng" dirty="0">
                <a:solidFill>
                  <a:srgbClr val="FF0000"/>
                </a:solidFill>
              </a:rPr>
              <a:t>NATIONAL</a:t>
            </a:r>
            <a:r>
              <a:rPr lang="fr-FR" sz="4400" b="1" dirty="0">
                <a:solidFill>
                  <a:srgbClr val="FF0000"/>
                </a:solidFill>
              </a:rPr>
              <a:t>					</a:t>
            </a:r>
            <a:r>
              <a:rPr lang="fr-FR" sz="4400" b="1" u="sng" dirty="0">
                <a:solidFill>
                  <a:srgbClr val="FF0000"/>
                </a:solidFill>
              </a:rPr>
              <a:t>ULTRAMARIN</a:t>
            </a:r>
          </a:p>
          <a:p>
            <a:pPr lvl="1"/>
            <a:endParaRPr lang="fr-FR" sz="1200" b="1" u="sng" dirty="0">
              <a:solidFill>
                <a:srgbClr val="FF0000"/>
              </a:solidFill>
            </a:endParaRPr>
          </a:p>
          <a:p>
            <a:pPr lvl="1"/>
            <a:r>
              <a:rPr lang="fr-FR" sz="2400" b="1" dirty="0">
                <a:solidFill>
                  <a:srgbClr val="0070C0"/>
                </a:solidFill>
              </a:rPr>
              <a:t>° Adoption du CPTDFOP			      ° Bilan des activités en matière</a:t>
            </a:r>
          </a:p>
          <a:p>
            <a:pPr lvl="1"/>
            <a:r>
              <a:rPr lang="fr-FR" sz="2400" b="1" dirty="0">
                <a:solidFill>
                  <a:srgbClr val="0070C0"/>
                </a:solidFill>
              </a:rPr>
              <a:t>° Bilan Régional des actions                d’aide à l’insertion sociale et </a:t>
            </a:r>
          </a:p>
          <a:p>
            <a:pPr lvl="1"/>
            <a:r>
              <a:rPr lang="fr-FR" sz="2400" b="1" dirty="0">
                <a:solidFill>
                  <a:srgbClr val="0070C0"/>
                </a:solidFill>
              </a:rPr>
              <a:t>    financées au titre de l’Emploi          professionnelle</a:t>
            </a:r>
          </a:p>
          <a:p>
            <a:pPr lvl="1"/>
            <a:r>
              <a:rPr lang="fr-FR" sz="2400" b="1" dirty="0">
                <a:solidFill>
                  <a:srgbClr val="0070C0"/>
                </a:solidFill>
              </a:rPr>
              <a:t>    la formation et l’ Orientation	  	 ° Bilan des activités de LADOM et RSMA</a:t>
            </a:r>
          </a:p>
          <a:p>
            <a:pPr lvl="1"/>
            <a:r>
              <a:rPr lang="fr-FR" sz="2400" b="1" dirty="0">
                <a:solidFill>
                  <a:srgbClr val="0070C0"/>
                </a:solidFill>
              </a:rPr>
              <a:t>         Professionnelle					 ° Travaux sur la Pluriactivité	</a:t>
            </a:r>
          </a:p>
          <a:p>
            <a:pPr lvl="1"/>
            <a:r>
              <a:rPr lang="fr-FR" sz="2400" b="1" dirty="0">
                <a:solidFill>
                  <a:srgbClr val="0070C0"/>
                </a:solidFill>
              </a:rPr>
              <a:t>											 ° Bilan statistique et financier des OPCO</a:t>
            </a:r>
          </a:p>
          <a:p>
            <a:pPr lvl="1"/>
            <a:r>
              <a:rPr lang="fr-FR" sz="2400" b="1" dirty="0">
                <a:solidFill>
                  <a:srgbClr val="0070C0"/>
                </a:solidFill>
              </a:rPr>
              <a:t>											 ° Bilans régionaux sur la lutte contre </a:t>
            </a:r>
          </a:p>
          <a:p>
            <a:pPr lvl="1"/>
            <a:r>
              <a:rPr lang="fr-FR" sz="2400" b="1" dirty="0">
                <a:solidFill>
                  <a:srgbClr val="0070C0"/>
                </a:solidFill>
              </a:rPr>
              <a:t>                                                                l’illettrisme</a:t>
            </a:r>
          </a:p>
          <a:p>
            <a:pPr lvl="1"/>
            <a:endParaRPr lang="fr-FR" sz="2400" b="1" dirty="0">
              <a:solidFill>
                <a:srgbClr val="0070C0"/>
              </a:solidFill>
            </a:endParaRPr>
          </a:p>
        </p:txBody>
      </p:sp>
    </p:spTree>
    <p:extLst>
      <p:ext uri="{BB962C8B-B14F-4D97-AF65-F5344CB8AC3E}">
        <p14:creationId xmlns:p14="http://schemas.microsoft.com/office/powerpoint/2010/main" val="1317910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17" name="Tableau 16">
            <a:extLst>
              <a:ext uri="{FF2B5EF4-FFF2-40B4-BE49-F238E27FC236}">
                <a16:creationId xmlns:a16="http://schemas.microsoft.com/office/drawing/2014/main" id="{717C1D14-861B-4349-BB95-49476DD91FD0}"/>
              </a:ext>
            </a:extLst>
          </p:cNvPr>
          <p:cNvGraphicFramePr>
            <a:graphicFrameLocks noGrp="1"/>
          </p:cNvGraphicFramePr>
          <p:nvPr>
            <p:extLst>
              <p:ext uri="{D42A27DB-BD31-4B8C-83A1-F6EECF244321}">
                <p14:modId xmlns:p14="http://schemas.microsoft.com/office/powerpoint/2010/main" val="289951206"/>
              </p:ext>
            </p:extLst>
          </p:nvPr>
        </p:nvGraphicFramePr>
        <p:xfrm>
          <a:off x="643467" y="1438359"/>
          <a:ext cx="10905070" cy="3981283"/>
        </p:xfrm>
        <a:graphic>
          <a:graphicData uri="http://schemas.openxmlformats.org/drawingml/2006/table">
            <a:tbl>
              <a:tblPr firstRow="1" bandRow="1">
                <a:tableStyleId>{7DF18680-E054-41AD-8BC1-D1AEF772440D}</a:tableStyleId>
              </a:tblPr>
              <a:tblGrid>
                <a:gridCol w="798594">
                  <a:extLst>
                    <a:ext uri="{9D8B030D-6E8A-4147-A177-3AD203B41FA5}">
                      <a16:colId xmlns:a16="http://schemas.microsoft.com/office/drawing/2014/main" val="3330613228"/>
                    </a:ext>
                  </a:extLst>
                </a:gridCol>
                <a:gridCol w="1610660">
                  <a:extLst>
                    <a:ext uri="{9D8B030D-6E8A-4147-A177-3AD203B41FA5}">
                      <a16:colId xmlns:a16="http://schemas.microsoft.com/office/drawing/2014/main" val="3891954242"/>
                    </a:ext>
                  </a:extLst>
                </a:gridCol>
                <a:gridCol w="798594">
                  <a:extLst>
                    <a:ext uri="{9D8B030D-6E8A-4147-A177-3AD203B41FA5}">
                      <a16:colId xmlns:a16="http://schemas.microsoft.com/office/drawing/2014/main" val="3222480823"/>
                    </a:ext>
                  </a:extLst>
                </a:gridCol>
                <a:gridCol w="1735156">
                  <a:extLst>
                    <a:ext uri="{9D8B030D-6E8A-4147-A177-3AD203B41FA5}">
                      <a16:colId xmlns:a16="http://schemas.microsoft.com/office/drawing/2014/main" val="4163337593"/>
                    </a:ext>
                  </a:extLst>
                </a:gridCol>
                <a:gridCol w="223591">
                  <a:extLst>
                    <a:ext uri="{9D8B030D-6E8A-4147-A177-3AD203B41FA5}">
                      <a16:colId xmlns:a16="http://schemas.microsoft.com/office/drawing/2014/main" val="1065054428"/>
                    </a:ext>
                  </a:extLst>
                </a:gridCol>
                <a:gridCol w="1269513">
                  <a:extLst>
                    <a:ext uri="{9D8B030D-6E8A-4147-A177-3AD203B41FA5}">
                      <a16:colId xmlns:a16="http://schemas.microsoft.com/office/drawing/2014/main" val="4228510316"/>
                    </a:ext>
                  </a:extLst>
                </a:gridCol>
                <a:gridCol w="798594">
                  <a:extLst>
                    <a:ext uri="{9D8B030D-6E8A-4147-A177-3AD203B41FA5}">
                      <a16:colId xmlns:a16="http://schemas.microsoft.com/office/drawing/2014/main" val="328806777"/>
                    </a:ext>
                  </a:extLst>
                </a:gridCol>
                <a:gridCol w="1809213">
                  <a:extLst>
                    <a:ext uri="{9D8B030D-6E8A-4147-A177-3AD203B41FA5}">
                      <a16:colId xmlns:a16="http://schemas.microsoft.com/office/drawing/2014/main" val="1208881304"/>
                    </a:ext>
                  </a:extLst>
                </a:gridCol>
                <a:gridCol w="798594">
                  <a:extLst>
                    <a:ext uri="{9D8B030D-6E8A-4147-A177-3AD203B41FA5}">
                      <a16:colId xmlns:a16="http://schemas.microsoft.com/office/drawing/2014/main" val="4097005430"/>
                    </a:ext>
                  </a:extLst>
                </a:gridCol>
                <a:gridCol w="1062561">
                  <a:extLst>
                    <a:ext uri="{9D8B030D-6E8A-4147-A177-3AD203B41FA5}">
                      <a16:colId xmlns:a16="http://schemas.microsoft.com/office/drawing/2014/main" val="1358457911"/>
                    </a:ext>
                  </a:extLst>
                </a:gridCol>
              </a:tblGrid>
              <a:tr h="354498">
                <a:tc gridSpan="2">
                  <a:txBody>
                    <a:bodyPr/>
                    <a:lstStyle/>
                    <a:p>
                      <a:pPr algn="ctr"/>
                      <a:endParaRPr lang="fr-FR" sz="900"/>
                    </a:p>
                  </a:txBody>
                  <a:tcPr marL="58434" marR="58434" marT="29217" marB="29217">
                    <a:solidFill>
                      <a:schemeClr val="bg1"/>
                    </a:solidFill>
                  </a:tcPr>
                </a:tc>
                <a:tc hMerge="1">
                  <a:txBody>
                    <a:bodyPr/>
                    <a:lstStyle/>
                    <a:p>
                      <a:endParaRPr lang="fr-FR"/>
                    </a:p>
                  </a:txBody>
                  <a:tcPr/>
                </a:tc>
                <a:tc gridSpan="2">
                  <a:txBody>
                    <a:bodyPr/>
                    <a:lstStyle/>
                    <a:p>
                      <a:pPr algn="ctr"/>
                      <a:r>
                        <a:rPr lang="fr-FR" sz="1800">
                          <a:solidFill>
                            <a:schemeClr val="bg1"/>
                          </a:solidFill>
                        </a:rPr>
                        <a:t>2016 </a:t>
                      </a:r>
                    </a:p>
                  </a:txBody>
                  <a:tcPr marL="58434" marR="58434" marT="29217" marB="29217"/>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t>2017</a:t>
                      </a:r>
                    </a:p>
                  </a:txBody>
                  <a:tcPr marL="58434" marR="58434" marT="29217" marB="29217"/>
                </a:tc>
                <a:tc hMerge="1">
                  <a:txBody>
                    <a:bodyPr/>
                    <a:lstStyle/>
                    <a:p>
                      <a:endParaRPr lang="fr-FR"/>
                    </a:p>
                  </a:txBody>
                  <a:tcPr/>
                </a:tc>
                <a:tc gridSpan="2">
                  <a:txBody>
                    <a:bodyPr/>
                    <a:lstStyle/>
                    <a:p>
                      <a:pPr algn="ctr"/>
                      <a:r>
                        <a:rPr lang="fr-FR" sz="1800"/>
                        <a:t>2018</a:t>
                      </a:r>
                    </a:p>
                  </a:txBody>
                  <a:tcPr marL="58434" marR="58434" marT="29217" marB="29217"/>
                </a:tc>
                <a:tc hMerge="1">
                  <a:txBody>
                    <a:bodyPr/>
                    <a:lstStyle/>
                    <a:p>
                      <a:endParaRPr lang="fr-FR"/>
                    </a:p>
                  </a:txBody>
                  <a:tcPr/>
                </a:tc>
                <a:tc gridSpan="2">
                  <a:txBody>
                    <a:bodyPr/>
                    <a:lstStyle/>
                    <a:p>
                      <a:pPr algn="ctr"/>
                      <a:r>
                        <a:rPr lang="fr-FR" sz="1800"/>
                        <a:t>2019 </a:t>
                      </a:r>
                    </a:p>
                  </a:txBody>
                  <a:tcPr marL="58434" marR="58434" marT="29217" marB="29217"/>
                </a:tc>
                <a:tc hMerge="1">
                  <a:txBody>
                    <a:bodyPr/>
                    <a:lstStyle/>
                    <a:p>
                      <a:pPr algn="ctr"/>
                      <a:endParaRPr lang="fr-FR" sz="1400" dirty="0"/>
                    </a:p>
                  </a:txBody>
                  <a:tcPr/>
                </a:tc>
                <a:extLst>
                  <a:ext uri="{0D108BD9-81ED-4DB2-BD59-A6C34878D82A}">
                    <a16:rowId xmlns:a16="http://schemas.microsoft.com/office/drawing/2014/main" val="2096101161"/>
                  </a:ext>
                </a:extLst>
              </a:tr>
              <a:tr h="3626785">
                <a:tc>
                  <a:txBody>
                    <a:bodyPr/>
                    <a:lstStyle/>
                    <a:p>
                      <a:endParaRPr lang="fr-FR" sz="900" b="1">
                        <a:solidFill>
                          <a:schemeClr val="bg1"/>
                        </a:solidFill>
                      </a:endParaRPr>
                    </a:p>
                  </a:txBody>
                  <a:tcPr marL="58434" marR="58434" marT="29217" marB="29217">
                    <a:solidFill>
                      <a:srgbClr val="C00000"/>
                    </a:solidFill>
                  </a:tcPr>
                </a:tc>
                <a:tc>
                  <a:txBody>
                    <a:bodyPr/>
                    <a:lstStyle/>
                    <a:p>
                      <a:endParaRPr lang="fr-FR" sz="900" b="0" kern="1200">
                        <a:solidFill>
                          <a:schemeClr val="dk1"/>
                        </a:solidFill>
                        <a:effectLst/>
                        <a:latin typeface="+mn-lt"/>
                        <a:ea typeface="+mn-ea"/>
                        <a:cs typeface="+mn-cs"/>
                      </a:endParaRPr>
                    </a:p>
                    <a:p>
                      <a:endParaRPr lang="fr-FR" sz="900" b="0" kern="1200">
                        <a:solidFill>
                          <a:schemeClr val="dk1"/>
                        </a:solidFill>
                        <a:effectLst/>
                        <a:latin typeface="+mn-lt"/>
                        <a:ea typeface="+mn-ea"/>
                        <a:cs typeface="+mn-cs"/>
                      </a:endParaRPr>
                    </a:p>
                    <a:p>
                      <a:pPr algn="ctr"/>
                      <a:endParaRPr lang="fr-FR" sz="1400" b="1" i="1" kern="1200">
                        <a:solidFill>
                          <a:schemeClr val="dk1"/>
                        </a:solidFill>
                        <a:effectLst/>
                        <a:latin typeface="+mn-lt"/>
                        <a:ea typeface="+mn-ea"/>
                        <a:cs typeface="+mn-cs"/>
                      </a:endParaRPr>
                    </a:p>
                    <a:p>
                      <a:pPr algn="ctr"/>
                      <a:endParaRPr lang="fr-FR" sz="1400" b="1" i="1" kern="1200">
                        <a:solidFill>
                          <a:schemeClr val="dk1"/>
                        </a:solidFill>
                        <a:effectLst/>
                        <a:latin typeface="+mn-lt"/>
                        <a:ea typeface="+mn-ea"/>
                        <a:cs typeface="+mn-cs"/>
                      </a:endParaRPr>
                    </a:p>
                    <a:p>
                      <a:pPr algn="ctr"/>
                      <a:endParaRPr lang="fr-FR" sz="1400" b="1" i="1" kern="1200">
                        <a:solidFill>
                          <a:schemeClr val="dk1"/>
                        </a:solidFill>
                        <a:effectLst/>
                        <a:latin typeface="+mn-lt"/>
                        <a:ea typeface="+mn-ea"/>
                        <a:cs typeface="+mn-cs"/>
                      </a:endParaRPr>
                    </a:p>
                    <a:p>
                      <a:pPr algn="ctr"/>
                      <a:endParaRPr lang="fr-FR" sz="1400" b="1" i="1" kern="1200">
                        <a:solidFill>
                          <a:schemeClr val="dk1"/>
                        </a:solidFill>
                        <a:effectLst/>
                        <a:latin typeface="+mn-lt"/>
                        <a:ea typeface="+mn-ea"/>
                        <a:cs typeface="+mn-cs"/>
                      </a:endParaRPr>
                    </a:p>
                    <a:p>
                      <a:pPr algn="ctr"/>
                      <a:endParaRPr lang="fr-FR" sz="1400" b="1" i="1" kern="1200">
                        <a:solidFill>
                          <a:schemeClr val="dk1"/>
                        </a:solidFill>
                        <a:effectLst/>
                        <a:latin typeface="+mn-lt"/>
                        <a:ea typeface="+mn-ea"/>
                        <a:cs typeface="+mn-cs"/>
                      </a:endParaRPr>
                    </a:p>
                    <a:p>
                      <a:pPr algn="ctr"/>
                      <a:endParaRPr lang="fr-FR" sz="1400" b="1" i="1" kern="1200">
                        <a:solidFill>
                          <a:schemeClr val="dk1"/>
                        </a:solidFill>
                        <a:effectLst/>
                        <a:latin typeface="+mn-lt"/>
                        <a:ea typeface="+mn-ea"/>
                        <a:cs typeface="+mn-cs"/>
                      </a:endParaRPr>
                    </a:p>
                    <a:p>
                      <a:pPr algn="ctr"/>
                      <a:r>
                        <a:rPr lang="fr-FR" sz="2300" b="1" i="1" u="sng" kern="1200">
                          <a:solidFill>
                            <a:schemeClr val="dk1"/>
                          </a:solidFill>
                          <a:effectLst/>
                          <a:latin typeface="+mn-lt"/>
                          <a:ea typeface="+mn-ea"/>
                          <a:cs typeface="+mn-cs"/>
                        </a:rPr>
                        <a:t>TRAVAUX</a:t>
                      </a:r>
                    </a:p>
                    <a:p>
                      <a:pPr algn="ctr"/>
                      <a:endParaRPr lang="fr-FR" sz="1400" b="1" i="1"/>
                    </a:p>
                  </a:txBody>
                  <a:tcPr marL="58434" marR="58434" marT="29217" marB="29217">
                    <a:solidFill>
                      <a:schemeClr val="bg1">
                        <a:lumMod val="85000"/>
                      </a:schemeClr>
                    </a:solidFill>
                  </a:tcPr>
                </a:tc>
                <a:tc>
                  <a:txBody>
                    <a:bodyPr/>
                    <a:lstStyle/>
                    <a:p>
                      <a:endParaRPr lang="fr-FR" sz="1000" b="1">
                        <a:solidFill>
                          <a:schemeClr val="bg1"/>
                        </a:solidFill>
                      </a:endParaRPr>
                    </a:p>
                  </a:txBody>
                  <a:tcPr marL="58434" marR="58434" marT="29217" marB="29217">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 Elaboration du diagnostic territorial VAE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 Collaboration à l’élaboration du cahier des charges de CLéA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 Elaboration des documents stratégiques du SPRO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 Suivi des travaux du CNEFOP sur l’apprentissage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 Elaboration des documents relatifs au conventionnement CTM/Pacte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°Projet de convention cadre partenariat CTM/AGEFIPH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txBody>
                  <a:tcPr marL="58434" marR="58434" marT="29217" marB="29217">
                    <a:solidFill>
                      <a:schemeClr val="bg2"/>
                    </a:solidFill>
                  </a:tcPr>
                </a:tc>
                <a:tc>
                  <a:txBody>
                    <a:bodyPr/>
                    <a:lstStyle/>
                    <a:p>
                      <a:r>
                        <a:rPr lang="fr-FR" sz="900" b="1">
                          <a:solidFill>
                            <a:schemeClr val="bg1"/>
                          </a:solidFill>
                        </a:rPr>
                        <a:t> </a:t>
                      </a:r>
                    </a:p>
                  </a:txBody>
                  <a:tcPr marL="58434" marR="58434" marT="29217" marB="29217">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°Mise en œuvre du SPRO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°Mise en place du dispositif de Prévention de lutte contre le Décrochage Scolaire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°Suivi de la démarche qualité régionale de la formation professionnelle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°Analyse des demandes de RNCP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t>°Liste CPP (salariés et 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txBody>
                  <a:tcPr marL="58434" marR="58434" marT="29217" marB="29217">
                    <a:solidFill>
                      <a:schemeClr val="bg2"/>
                    </a:solidFill>
                  </a:tcPr>
                </a:tc>
                <a:tc>
                  <a:txBody>
                    <a:bodyPr/>
                    <a:lstStyle/>
                    <a:p>
                      <a:pPr algn="l"/>
                      <a:endParaRPr lang="fr-FR" sz="900" b="1"/>
                    </a:p>
                  </a:txBody>
                  <a:tcPr marL="58434" marR="58434" marT="29217" marB="29217">
                    <a:solidFill>
                      <a:srgbClr val="00B0F0"/>
                    </a:solidFill>
                  </a:tcPr>
                </a:tc>
                <a:tc>
                  <a:txBody>
                    <a:bodyPr/>
                    <a:lstStyle/>
                    <a:p>
                      <a:pPr algn="l"/>
                      <a:endParaRPr lang="fr-FR" sz="900" b="1">
                        <a:solidFill>
                          <a:schemeClr val="dk1"/>
                        </a:solidFill>
                      </a:endParaRPr>
                    </a:p>
                    <a:p>
                      <a:pPr algn="l"/>
                      <a:r>
                        <a:rPr lang="fr-FR" sz="900" b="1">
                          <a:solidFill>
                            <a:schemeClr val="dk1"/>
                          </a:solidFill>
                        </a:rPr>
                        <a:t>°Bilan du contrat de plan 2011 -2015</a:t>
                      </a:r>
                    </a:p>
                    <a:p>
                      <a:pPr algn="l"/>
                      <a:endParaRPr lang="fr-FR" sz="900" b="1">
                        <a:solidFill>
                          <a:schemeClr val="dk1"/>
                        </a:solidFill>
                      </a:endParaRPr>
                    </a:p>
                    <a:p>
                      <a:pPr algn="l"/>
                      <a:r>
                        <a:rPr lang="fr-FR" sz="900" b="1">
                          <a:solidFill>
                            <a:schemeClr val="dk1"/>
                          </a:solidFill>
                        </a:rPr>
                        <a:t>°Elaboration de « Etat des lieux Martinique » dans le cadre du CPTDFOP</a:t>
                      </a:r>
                    </a:p>
                    <a:p>
                      <a:pPr algn="l"/>
                      <a:endParaRPr lang="fr-FR" sz="900" b="1">
                        <a:solidFill>
                          <a:schemeClr val="dk1"/>
                        </a:solidFill>
                      </a:endParaRPr>
                    </a:p>
                    <a:p>
                      <a:pPr algn="l"/>
                      <a:r>
                        <a:rPr lang="fr-FR" sz="900" b="1">
                          <a:solidFill>
                            <a:schemeClr val="dk1"/>
                          </a:solidFill>
                        </a:rPr>
                        <a:t>° Actualisation du CPTDFOP</a:t>
                      </a:r>
                      <a:endParaRPr lang="fr-FR" sz="900" b="1">
                        <a:solidFill>
                          <a:schemeClr val="tx1"/>
                        </a:solidFill>
                      </a:endParaRPr>
                    </a:p>
                    <a:p>
                      <a:pPr algn="l"/>
                      <a:endParaRPr lang="fr-FR" sz="900" b="1"/>
                    </a:p>
                    <a:p>
                      <a:pPr algn="l"/>
                      <a:r>
                        <a:rPr lang="fr-FR" sz="900" b="1"/>
                        <a:t>°Analyse des attentes dans le cadre des directives gouvernementales en matière d’élaboration des pactes d’Investissements dans les Compétences</a:t>
                      </a:r>
                    </a:p>
                    <a:p>
                      <a:pPr algn="l"/>
                      <a:endParaRPr lang="fr-FR" sz="900" b="1"/>
                    </a:p>
                    <a:p>
                      <a:pPr algn="l"/>
                      <a:r>
                        <a:rPr lang="fr-FR" sz="900" b="1"/>
                        <a:t>° Appropriation des évolutions engagées par la loi du 5 septembre 2018</a:t>
                      </a:r>
                    </a:p>
                    <a:p>
                      <a:pPr algn="l"/>
                      <a:endParaRPr lang="fr-FR" sz="900" b="1"/>
                    </a:p>
                    <a:p>
                      <a:pPr algn="l"/>
                      <a:endParaRPr lang="fr-FR" sz="900" b="1"/>
                    </a:p>
                  </a:txBody>
                  <a:tcPr marL="58434" marR="58434" marT="29217" marB="29217">
                    <a:solidFill>
                      <a:schemeClr val="bg2"/>
                    </a:solidFill>
                  </a:tcPr>
                </a:tc>
                <a:tc>
                  <a:txBody>
                    <a:bodyPr/>
                    <a:lstStyle/>
                    <a:p>
                      <a:pPr algn="l"/>
                      <a:endParaRPr lang="fr-FR" sz="900" b="1">
                        <a:solidFill>
                          <a:schemeClr val="bg1"/>
                        </a:solidFill>
                      </a:endParaRPr>
                    </a:p>
                  </a:txBody>
                  <a:tcPr marL="58434" marR="58434" marT="29217" marB="29217">
                    <a:solidFill>
                      <a:srgbClr val="00B0F0"/>
                    </a:solidFill>
                  </a:tcPr>
                </a:tc>
                <a:tc>
                  <a:txBody>
                    <a:bodyPr/>
                    <a:lstStyle/>
                    <a:p>
                      <a:pPr algn="l"/>
                      <a:endParaRPr lang="fr-FR" sz="900" b="1">
                        <a:solidFill>
                          <a:schemeClr val="dk1"/>
                        </a:solidFill>
                      </a:endParaRPr>
                    </a:p>
                    <a:p>
                      <a:pPr algn="l"/>
                      <a:r>
                        <a:rPr lang="fr-FR" sz="900" b="1">
                          <a:solidFill>
                            <a:schemeClr val="dk1"/>
                          </a:solidFill>
                        </a:rPr>
                        <a:t>°Finalisation du CPTDFOP</a:t>
                      </a:r>
                    </a:p>
                    <a:p>
                      <a:pPr algn="l"/>
                      <a:endParaRPr lang="fr-FR" sz="900" b="1">
                        <a:solidFill>
                          <a:schemeClr val="dk1"/>
                        </a:solidFill>
                      </a:endParaRPr>
                    </a:p>
                    <a:p>
                      <a:pPr algn="l"/>
                      <a:r>
                        <a:rPr lang="fr-FR" sz="900" b="1">
                          <a:solidFill>
                            <a:schemeClr val="dk1"/>
                          </a:solidFill>
                        </a:rPr>
                        <a:t>°Document d’orientation du PIC</a:t>
                      </a:r>
                    </a:p>
                    <a:p>
                      <a:pPr algn="l"/>
                      <a:endParaRPr lang="fr-FR" sz="900" b="1">
                        <a:solidFill>
                          <a:schemeClr val="dk1"/>
                        </a:solidFill>
                      </a:endParaRPr>
                    </a:p>
                    <a:p>
                      <a:pPr algn="l"/>
                      <a:r>
                        <a:rPr lang="fr-FR" sz="900" b="1">
                          <a:solidFill>
                            <a:schemeClr val="dk1"/>
                          </a:solidFill>
                        </a:rPr>
                        <a:t>°Mise en œuvre du PIC</a:t>
                      </a:r>
                    </a:p>
                    <a:p>
                      <a:pPr algn="l"/>
                      <a:endParaRPr lang="fr-FR" sz="900" b="1">
                        <a:solidFill>
                          <a:schemeClr val="dk1"/>
                        </a:solidFill>
                      </a:endParaRPr>
                    </a:p>
                    <a:p>
                      <a:pPr algn="l"/>
                      <a:r>
                        <a:rPr lang="fr-FR" sz="900" b="1">
                          <a:solidFill>
                            <a:schemeClr val="dk1"/>
                          </a:solidFill>
                        </a:rPr>
                        <a:t>° Mise en œuvre du SPOT</a:t>
                      </a:r>
                    </a:p>
                    <a:p>
                      <a:pPr algn="l"/>
                      <a:endParaRPr lang="fr-FR" sz="900" b="1">
                        <a:solidFill>
                          <a:schemeClr val="dk1"/>
                        </a:solidFill>
                      </a:endParaRPr>
                    </a:p>
                    <a:p>
                      <a:pPr algn="l"/>
                      <a:r>
                        <a:rPr lang="fr-FR" sz="900" b="1">
                          <a:solidFill>
                            <a:schemeClr val="dk1"/>
                          </a:solidFill>
                        </a:rPr>
                        <a:t>° Suivi de l’intégration du DRONISEP</a:t>
                      </a:r>
                    </a:p>
                    <a:p>
                      <a:pPr algn="l"/>
                      <a:endParaRPr lang="fr-FR" sz="900" b="1">
                        <a:solidFill>
                          <a:schemeClr val="dk1"/>
                        </a:solidFill>
                      </a:endParaRPr>
                    </a:p>
                    <a:p>
                      <a:pPr algn="l"/>
                      <a:endParaRPr lang="fr-FR" sz="900" b="1">
                        <a:solidFill>
                          <a:schemeClr val="dk1"/>
                        </a:solidFill>
                      </a:endParaRPr>
                    </a:p>
                    <a:p>
                      <a:pPr algn="l"/>
                      <a:r>
                        <a:rPr lang="fr-FR" sz="900" b="1">
                          <a:solidFill>
                            <a:schemeClr val="dk1"/>
                          </a:solidFill>
                        </a:rPr>
                        <a:t>° Préparation de la nouvelle mandature</a:t>
                      </a:r>
                    </a:p>
                    <a:p>
                      <a:pPr algn="l"/>
                      <a:r>
                        <a:rPr lang="fr-FR" sz="900" b="1">
                          <a:solidFill>
                            <a:schemeClr val="dk1"/>
                          </a:solidFill>
                        </a:rPr>
                        <a:t> </a:t>
                      </a:r>
                    </a:p>
                    <a:p>
                      <a:pPr algn="l"/>
                      <a:endParaRPr lang="fr-FR" sz="900" b="1">
                        <a:solidFill>
                          <a:schemeClr val="dk1"/>
                        </a:solidFill>
                      </a:endParaRPr>
                    </a:p>
                    <a:p>
                      <a:pPr algn="l"/>
                      <a:endParaRPr lang="fr-FR" sz="9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a:p>
                  </a:txBody>
                  <a:tcPr marL="58434" marR="58434" marT="29217" marB="29217">
                    <a:solidFill>
                      <a:schemeClr val="bg2"/>
                    </a:solidFill>
                  </a:tcPr>
                </a:tc>
                <a:extLst>
                  <a:ext uri="{0D108BD9-81ED-4DB2-BD59-A6C34878D82A}">
                    <a16:rowId xmlns:a16="http://schemas.microsoft.com/office/drawing/2014/main" val="2247452880"/>
                  </a:ext>
                </a:extLst>
              </a:tr>
            </a:tbl>
          </a:graphicData>
        </a:graphic>
      </p:graphicFrame>
    </p:spTree>
    <p:extLst>
      <p:ext uri="{BB962C8B-B14F-4D97-AF65-F5344CB8AC3E}">
        <p14:creationId xmlns:p14="http://schemas.microsoft.com/office/powerpoint/2010/main" val="117120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4"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au 16">
            <a:extLst>
              <a:ext uri="{FF2B5EF4-FFF2-40B4-BE49-F238E27FC236}">
                <a16:creationId xmlns:a16="http://schemas.microsoft.com/office/drawing/2014/main" id="{717C1D14-861B-4349-BB95-49476DD91FD0}"/>
              </a:ext>
            </a:extLst>
          </p:cNvPr>
          <p:cNvGraphicFramePr>
            <a:graphicFrameLocks noGrp="1"/>
          </p:cNvGraphicFramePr>
          <p:nvPr>
            <p:extLst>
              <p:ext uri="{D42A27DB-BD31-4B8C-83A1-F6EECF244321}">
                <p14:modId xmlns:p14="http://schemas.microsoft.com/office/powerpoint/2010/main" val="1212131577"/>
              </p:ext>
            </p:extLst>
          </p:nvPr>
        </p:nvGraphicFramePr>
        <p:xfrm>
          <a:off x="881743" y="1345899"/>
          <a:ext cx="10428520" cy="3187694"/>
        </p:xfrm>
        <a:graphic>
          <a:graphicData uri="http://schemas.openxmlformats.org/drawingml/2006/table">
            <a:tbl>
              <a:tblPr firstRow="1" bandRow="1">
                <a:tableStyleId>{7DF18680-E054-41AD-8BC1-D1AEF772440D}</a:tableStyleId>
              </a:tblPr>
              <a:tblGrid>
                <a:gridCol w="994638">
                  <a:extLst>
                    <a:ext uri="{9D8B030D-6E8A-4147-A177-3AD203B41FA5}">
                      <a16:colId xmlns:a16="http://schemas.microsoft.com/office/drawing/2014/main" val="3330613228"/>
                    </a:ext>
                  </a:extLst>
                </a:gridCol>
                <a:gridCol w="2006056">
                  <a:extLst>
                    <a:ext uri="{9D8B030D-6E8A-4147-A177-3AD203B41FA5}">
                      <a16:colId xmlns:a16="http://schemas.microsoft.com/office/drawing/2014/main" val="3891954242"/>
                    </a:ext>
                  </a:extLst>
                </a:gridCol>
                <a:gridCol w="1299120">
                  <a:extLst>
                    <a:ext uri="{9D8B030D-6E8A-4147-A177-3AD203B41FA5}">
                      <a16:colId xmlns:a16="http://schemas.microsoft.com/office/drawing/2014/main" val="3222480823"/>
                    </a:ext>
                  </a:extLst>
                </a:gridCol>
                <a:gridCol w="304482">
                  <a:extLst>
                    <a:ext uri="{9D8B030D-6E8A-4147-A177-3AD203B41FA5}">
                      <a16:colId xmlns:a16="http://schemas.microsoft.com/office/drawing/2014/main" val="4163337593"/>
                    </a:ext>
                  </a:extLst>
                </a:gridCol>
                <a:gridCol w="278479">
                  <a:extLst>
                    <a:ext uri="{9D8B030D-6E8A-4147-A177-3AD203B41FA5}">
                      <a16:colId xmlns:a16="http://schemas.microsoft.com/office/drawing/2014/main" val="1065054428"/>
                    </a:ext>
                  </a:extLst>
                </a:gridCol>
                <a:gridCol w="2920486">
                  <a:extLst>
                    <a:ext uri="{9D8B030D-6E8A-4147-A177-3AD203B41FA5}">
                      <a16:colId xmlns:a16="http://schemas.microsoft.com/office/drawing/2014/main" val="4228510316"/>
                    </a:ext>
                  </a:extLst>
                </a:gridCol>
                <a:gridCol w="1041121">
                  <a:extLst>
                    <a:ext uri="{9D8B030D-6E8A-4147-A177-3AD203B41FA5}">
                      <a16:colId xmlns:a16="http://schemas.microsoft.com/office/drawing/2014/main" val="328806777"/>
                    </a:ext>
                  </a:extLst>
                </a:gridCol>
                <a:gridCol w="239310">
                  <a:extLst>
                    <a:ext uri="{9D8B030D-6E8A-4147-A177-3AD203B41FA5}">
                      <a16:colId xmlns:a16="http://schemas.microsoft.com/office/drawing/2014/main" val="1208881304"/>
                    </a:ext>
                  </a:extLst>
                </a:gridCol>
                <a:gridCol w="1105518">
                  <a:extLst>
                    <a:ext uri="{9D8B030D-6E8A-4147-A177-3AD203B41FA5}">
                      <a16:colId xmlns:a16="http://schemas.microsoft.com/office/drawing/2014/main" val="4097005430"/>
                    </a:ext>
                  </a:extLst>
                </a:gridCol>
                <a:gridCol w="239310">
                  <a:extLst>
                    <a:ext uri="{9D8B030D-6E8A-4147-A177-3AD203B41FA5}">
                      <a16:colId xmlns:a16="http://schemas.microsoft.com/office/drawing/2014/main" val="1358457911"/>
                    </a:ext>
                  </a:extLst>
                </a:gridCol>
              </a:tblGrid>
              <a:tr h="441523">
                <a:tc gridSpan="2">
                  <a:txBody>
                    <a:bodyPr/>
                    <a:lstStyle/>
                    <a:p>
                      <a:pPr algn="ctr"/>
                      <a:endParaRPr lang="fr-FR" sz="1100"/>
                    </a:p>
                  </a:txBody>
                  <a:tcPr marL="72778" marR="72778" marT="36389" marB="36389">
                    <a:solidFill>
                      <a:schemeClr val="bg1"/>
                    </a:solidFill>
                  </a:tcPr>
                </a:tc>
                <a:tc hMerge="1">
                  <a:txBody>
                    <a:bodyPr/>
                    <a:lstStyle/>
                    <a:p>
                      <a:endParaRPr lang="fr-FR"/>
                    </a:p>
                  </a:txBody>
                  <a:tcPr/>
                </a:tc>
                <a:tc gridSpan="2">
                  <a:txBody>
                    <a:bodyPr/>
                    <a:lstStyle/>
                    <a:p>
                      <a:pPr algn="ctr"/>
                      <a:r>
                        <a:rPr lang="fr-FR" sz="2200">
                          <a:solidFill>
                            <a:schemeClr val="bg1"/>
                          </a:solidFill>
                        </a:rPr>
                        <a:t>2016 </a:t>
                      </a:r>
                    </a:p>
                  </a:txBody>
                  <a:tcPr marL="72778" marR="72778" marT="36389" marB="36389"/>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a:t>2017</a:t>
                      </a:r>
                    </a:p>
                  </a:txBody>
                  <a:tcPr marL="72778" marR="72778" marT="36389" marB="36389"/>
                </a:tc>
                <a:tc hMerge="1">
                  <a:txBody>
                    <a:bodyPr/>
                    <a:lstStyle/>
                    <a:p>
                      <a:endParaRPr lang="fr-FR"/>
                    </a:p>
                  </a:txBody>
                  <a:tcPr/>
                </a:tc>
                <a:tc gridSpan="2">
                  <a:txBody>
                    <a:bodyPr/>
                    <a:lstStyle/>
                    <a:p>
                      <a:pPr algn="ctr"/>
                      <a:r>
                        <a:rPr lang="fr-FR" sz="2200"/>
                        <a:t>2018</a:t>
                      </a:r>
                    </a:p>
                  </a:txBody>
                  <a:tcPr marL="72778" marR="72778" marT="36389" marB="36389"/>
                </a:tc>
                <a:tc hMerge="1">
                  <a:txBody>
                    <a:bodyPr/>
                    <a:lstStyle/>
                    <a:p>
                      <a:endParaRPr lang="fr-FR"/>
                    </a:p>
                  </a:txBody>
                  <a:tcPr/>
                </a:tc>
                <a:tc gridSpan="2">
                  <a:txBody>
                    <a:bodyPr/>
                    <a:lstStyle/>
                    <a:p>
                      <a:pPr algn="ctr"/>
                      <a:r>
                        <a:rPr lang="fr-FR" sz="2200"/>
                        <a:t>2019 </a:t>
                      </a:r>
                    </a:p>
                  </a:txBody>
                  <a:tcPr marL="72778" marR="72778" marT="36389" marB="36389"/>
                </a:tc>
                <a:tc hMerge="1">
                  <a:txBody>
                    <a:bodyPr/>
                    <a:lstStyle/>
                    <a:p>
                      <a:pPr algn="ctr"/>
                      <a:endParaRPr lang="fr-FR" sz="1400" dirty="0"/>
                    </a:p>
                  </a:txBody>
                  <a:tcPr/>
                </a:tc>
                <a:extLst>
                  <a:ext uri="{0D108BD9-81ED-4DB2-BD59-A6C34878D82A}">
                    <a16:rowId xmlns:a16="http://schemas.microsoft.com/office/drawing/2014/main" val="2096101161"/>
                  </a:ext>
                </a:extLst>
              </a:tr>
              <a:tr h="2746171">
                <a:tc>
                  <a:txBody>
                    <a:bodyPr/>
                    <a:lstStyle/>
                    <a:p>
                      <a:endParaRPr lang="fr-FR" sz="1100" b="1">
                        <a:solidFill>
                          <a:schemeClr val="bg1"/>
                        </a:solidFill>
                      </a:endParaRPr>
                    </a:p>
                  </a:txBody>
                  <a:tcPr marL="72778" marR="72778" marT="36389" marB="36389">
                    <a:solidFill>
                      <a:srgbClr val="C00000"/>
                    </a:solidFill>
                  </a:tcPr>
                </a:tc>
                <a:tc>
                  <a:txBody>
                    <a:bodyPr/>
                    <a:lstStyle/>
                    <a:p>
                      <a:endParaRPr lang="fr-FR" sz="1100" b="0" kern="1200" dirty="0">
                        <a:solidFill>
                          <a:schemeClr val="dk1"/>
                        </a:solidFill>
                        <a:effectLst/>
                        <a:latin typeface="+mn-lt"/>
                        <a:ea typeface="+mn-ea"/>
                        <a:cs typeface="+mn-cs"/>
                      </a:endParaRPr>
                    </a:p>
                    <a:p>
                      <a:endParaRPr lang="fr-FR" sz="1100" b="0" kern="1200" dirty="0">
                        <a:solidFill>
                          <a:schemeClr val="dk1"/>
                        </a:solidFill>
                        <a:effectLst/>
                        <a:latin typeface="+mn-lt"/>
                        <a:ea typeface="+mn-ea"/>
                        <a:cs typeface="+mn-cs"/>
                      </a:endParaRPr>
                    </a:p>
                    <a:p>
                      <a:pPr algn="ctr"/>
                      <a:endParaRPr lang="fr-FR" sz="1800" b="1" i="1" kern="1200" dirty="0">
                        <a:solidFill>
                          <a:schemeClr val="dk1"/>
                        </a:solidFill>
                        <a:effectLst/>
                        <a:latin typeface="+mn-lt"/>
                        <a:ea typeface="+mn-ea"/>
                        <a:cs typeface="+mn-cs"/>
                      </a:endParaRPr>
                    </a:p>
                    <a:p>
                      <a:pPr algn="ctr"/>
                      <a:endParaRPr lang="fr-FR" sz="1800" b="1" i="1" kern="1200" dirty="0">
                        <a:solidFill>
                          <a:schemeClr val="dk1"/>
                        </a:solidFill>
                        <a:effectLst/>
                        <a:latin typeface="+mn-lt"/>
                        <a:ea typeface="+mn-ea"/>
                        <a:cs typeface="+mn-cs"/>
                      </a:endParaRPr>
                    </a:p>
                    <a:p>
                      <a:pPr algn="ctr"/>
                      <a:r>
                        <a:rPr lang="fr-FR" sz="2900" b="1" i="1" u="sng" kern="1200" dirty="0">
                          <a:solidFill>
                            <a:schemeClr val="dk1"/>
                          </a:solidFill>
                          <a:effectLst/>
                          <a:latin typeface="+mn-lt"/>
                          <a:ea typeface="+mn-ea"/>
                          <a:cs typeface="+mn-cs"/>
                        </a:rPr>
                        <a:t>TRAVAUX</a:t>
                      </a:r>
                    </a:p>
                    <a:p>
                      <a:pPr algn="ctr"/>
                      <a:endParaRPr lang="fr-FR" sz="1800" b="1" i="1" dirty="0"/>
                    </a:p>
                  </a:txBody>
                  <a:tcPr marL="72778" marR="72778" marT="36389" marB="36389">
                    <a:solidFill>
                      <a:schemeClr val="bg1">
                        <a:lumMod val="85000"/>
                      </a:schemeClr>
                    </a:solidFill>
                  </a:tcPr>
                </a:tc>
                <a:tc>
                  <a:txBody>
                    <a:bodyPr/>
                    <a:lstStyle/>
                    <a:p>
                      <a:endParaRPr lang="fr-FR" sz="1300" b="1">
                        <a:solidFill>
                          <a:schemeClr val="bg1"/>
                        </a:solidFill>
                      </a:endParaRPr>
                    </a:p>
                  </a:txBody>
                  <a:tcPr marL="72778" marR="72778" marT="36389" marB="36389">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a:p>
                  </a:txBody>
                  <a:tcPr marL="72778" marR="72778" marT="36389" marB="36389">
                    <a:solidFill>
                      <a:schemeClr val="bg2"/>
                    </a:solidFill>
                  </a:tcPr>
                </a:tc>
                <a:tc>
                  <a:txBody>
                    <a:bodyPr/>
                    <a:lstStyle/>
                    <a:p>
                      <a:r>
                        <a:rPr lang="fr-FR" sz="1100" b="1">
                          <a:solidFill>
                            <a:schemeClr val="bg1"/>
                          </a:solidFill>
                        </a:rPr>
                        <a:t> </a:t>
                      </a:r>
                    </a:p>
                  </a:txBody>
                  <a:tcPr marL="72778" marR="72778" marT="36389" marB="36389">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t>°Concertation relative aux politiques de l’emploi sur le territoire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t>°Pilotage de la Stratégie Coordonnée en matière d’Emploi, d’orientation et de Formation professionnelle (SCEFOP)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t>°Charte de partenariat du PRITH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a:p>
                  </a:txBody>
                  <a:tcPr marL="72778" marR="72778" marT="36389" marB="36389">
                    <a:solidFill>
                      <a:schemeClr val="bg2"/>
                    </a:solidFill>
                  </a:tcPr>
                </a:tc>
                <a:tc>
                  <a:txBody>
                    <a:bodyPr/>
                    <a:lstStyle/>
                    <a:p>
                      <a:pPr algn="l"/>
                      <a:endParaRPr lang="fr-FR" sz="1100" b="1"/>
                    </a:p>
                  </a:txBody>
                  <a:tcPr marL="72778" marR="72778" marT="36389" marB="36389">
                    <a:solidFill>
                      <a:srgbClr val="00B0F0"/>
                    </a:solidFill>
                  </a:tcPr>
                </a:tc>
                <a:tc>
                  <a:txBody>
                    <a:bodyPr/>
                    <a:lstStyle/>
                    <a:p>
                      <a:pPr algn="l"/>
                      <a:endParaRPr lang="fr-FR" sz="1100" b="1"/>
                    </a:p>
                    <a:p>
                      <a:pPr algn="l"/>
                      <a:endParaRPr lang="fr-FR" sz="1100" b="1">
                        <a:solidFill>
                          <a:schemeClr val="tx1"/>
                        </a:solidFill>
                      </a:endParaRPr>
                    </a:p>
                    <a:p>
                      <a:pPr algn="l"/>
                      <a:endParaRPr lang="fr-FR" sz="1100" b="1"/>
                    </a:p>
                  </a:txBody>
                  <a:tcPr marL="72778" marR="72778" marT="36389" marB="36389">
                    <a:solidFill>
                      <a:schemeClr val="bg2"/>
                    </a:solidFill>
                  </a:tcPr>
                </a:tc>
                <a:tc>
                  <a:txBody>
                    <a:bodyPr/>
                    <a:lstStyle/>
                    <a:p>
                      <a:pPr algn="l"/>
                      <a:endParaRPr lang="fr-FR" sz="1100" b="1">
                        <a:solidFill>
                          <a:schemeClr val="bg1"/>
                        </a:solidFill>
                      </a:endParaRPr>
                    </a:p>
                  </a:txBody>
                  <a:tcPr marL="72778" marR="72778" marT="36389" marB="36389">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p>
                      <a:pPr algn="l"/>
                      <a:endParaRPr lang="fr-FR"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p>
                  </a:txBody>
                  <a:tcPr marL="72778" marR="72778" marT="36389" marB="36389">
                    <a:solidFill>
                      <a:schemeClr val="bg2"/>
                    </a:solidFill>
                  </a:tcPr>
                </a:tc>
                <a:extLst>
                  <a:ext uri="{0D108BD9-81ED-4DB2-BD59-A6C34878D82A}">
                    <a16:rowId xmlns:a16="http://schemas.microsoft.com/office/drawing/2014/main" val="2247452880"/>
                  </a:ext>
                </a:extLst>
              </a:tr>
            </a:tbl>
          </a:graphicData>
        </a:graphic>
      </p:graphicFrame>
    </p:spTree>
    <p:extLst>
      <p:ext uri="{BB962C8B-B14F-4D97-AF65-F5344CB8AC3E}">
        <p14:creationId xmlns:p14="http://schemas.microsoft.com/office/powerpoint/2010/main" val="2910528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a:xfrm>
            <a:off x="451515" y="1734857"/>
            <a:ext cx="3765483" cy="3388287"/>
          </a:xfrm>
        </p:spPr>
        <p:txBody>
          <a:bodyPr vert="horz" lIns="91440" tIns="45720" rIns="91440" bIns="45720" rtlCol="0" anchor="ctr">
            <a:normAutofit/>
          </a:bodyPr>
          <a:lstStyle/>
          <a:p>
            <a:pPr algn="ctr">
              <a:lnSpc>
                <a:spcPct val="90000"/>
              </a:lnSpc>
            </a:pPr>
            <a:br>
              <a:rPr lang="en-US" sz="2500" u="sng" dirty="0"/>
            </a:br>
            <a:br>
              <a:rPr lang="en-US" sz="2500" u="sng" dirty="0"/>
            </a:br>
            <a:r>
              <a:rPr lang="en-US" sz="5400" u="sng" dirty="0"/>
              <a:t>Les Avis</a:t>
            </a:r>
            <a:br>
              <a:rPr lang="en-US" sz="5400" u="sng" dirty="0"/>
            </a:br>
            <a:r>
              <a:rPr lang="en-US" sz="5400" u="sng" dirty="0"/>
              <a:t>du </a:t>
            </a:r>
            <a:br>
              <a:rPr lang="en-US" sz="5400" u="sng" dirty="0"/>
            </a:br>
            <a:r>
              <a:rPr lang="en-US" sz="5400" u="sng" dirty="0"/>
              <a:t>CREFOP</a:t>
            </a:r>
          </a:p>
        </p:txBody>
      </p:sp>
      <p:sp>
        <p:nvSpPr>
          <p:cNvPr id="3" name="Rectangle 2">
            <a:extLst>
              <a:ext uri="{FF2B5EF4-FFF2-40B4-BE49-F238E27FC236}">
                <a16:creationId xmlns:a16="http://schemas.microsoft.com/office/drawing/2014/main" id="{466915B8-75C0-4812-BDE3-C66B6BEEB02B}"/>
              </a:ext>
            </a:extLst>
          </p:cNvPr>
          <p:cNvSpPr/>
          <p:nvPr/>
        </p:nvSpPr>
        <p:spPr>
          <a:xfrm>
            <a:off x="6008068" y="978993"/>
            <a:ext cx="5365218" cy="4900014"/>
          </a:xfrm>
          <a:prstGeom prst="rect">
            <a:avLst/>
          </a:prstGeom>
          <a:effectLst/>
        </p:spPr>
        <p:txBody>
          <a:bodyPr vert="horz" lIns="91440" tIns="45720" rIns="91440" bIns="45720" rtlCol="0" anchor="ctr">
            <a:normAutofit/>
          </a:bodyPr>
          <a:lstStyle/>
          <a:p>
            <a:pPr>
              <a:lnSpc>
                <a:spcPct val="90000"/>
              </a:lnSpc>
              <a:spcBef>
                <a:spcPct val="20000"/>
              </a:spcBef>
              <a:spcAft>
                <a:spcPts val="600"/>
              </a:spcAft>
              <a:buClr>
                <a:schemeClr val="accent1"/>
              </a:buClr>
              <a:buFont typeface="Wingdings 2" charset="2"/>
              <a:buChar char=""/>
            </a:pPr>
            <a:r>
              <a:rPr lang="en-US" sz="5400" b="1" dirty="0"/>
              <a:t> </a:t>
            </a:r>
            <a:r>
              <a:rPr lang="en-US" sz="5400" b="1" dirty="0" err="1"/>
              <a:t>Obligatoires</a:t>
            </a:r>
            <a:endParaRPr lang="en-US" sz="5400" b="1" dirty="0"/>
          </a:p>
          <a:p>
            <a:pPr>
              <a:lnSpc>
                <a:spcPct val="90000"/>
              </a:lnSpc>
              <a:spcBef>
                <a:spcPct val="20000"/>
              </a:spcBef>
              <a:spcAft>
                <a:spcPts val="600"/>
              </a:spcAft>
              <a:buClr>
                <a:schemeClr val="accent1"/>
              </a:buClr>
            </a:pPr>
            <a:endParaRPr lang="en-US" sz="5400" b="1" dirty="0"/>
          </a:p>
          <a:p>
            <a:pPr>
              <a:lnSpc>
                <a:spcPct val="90000"/>
              </a:lnSpc>
              <a:spcBef>
                <a:spcPct val="20000"/>
              </a:spcBef>
              <a:spcAft>
                <a:spcPts val="600"/>
              </a:spcAft>
              <a:buClr>
                <a:schemeClr val="accent1"/>
              </a:buClr>
              <a:buFont typeface="Wingdings 2" charset="2"/>
              <a:buChar char=""/>
            </a:pPr>
            <a:r>
              <a:rPr lang="en-US" sz="5400" b="1" dirty="0"/>
              <a:t> </a:t>
            </a:r>
            <a:r>
              <a:rPr lang="en-US" sz="5400" b="1" dirty="0" err="1"/>
              <a:t>Consultatifs</a:t>
            </a:r>
            <a:endParaRPr lang="en-US" sz="5400" b="1" dirty="0"/>
          </a:p>
          <a:p>
            <a:pPr>
              <a:lnSpc>
                <a:spcPct val="90000"/>
              </a:lnSpc>
              <a:spcBef>
                <a:spcPct val="20000"/>
              </a:spcBef>
              <a:spcAft>
                <a:spcPts val="600"/>
              </a:spcAft>
              <a:buClr>
                <a:schemeClr val="accent1"/>
              </a:buClr>
            </a:pPr>
            <a:endParaRPr lang="en-US" sz="5400" b="1" dirty="0"/>
          </a:p>
          <a:p>
            <a:pPr>
              <a:lnSpc>
                <a:spcPct val="90000"/>
              </a:lnSpc>
              <a:spcBef>
                <a:spcPct val="20000"/>
              </a:spcBef>
              <a:spcAft>
                <a:spcPts val="600"/>
              </a:spcAft>
              <a:buClr>
                <a:schemeClr val="accent1"/>
              </a:buClr>
              <a:buFont typeface="Wingdings 2" charset="2"/>
              <a:buChar char=""/>
            </a:pPr>
            <a:r>
              <a:rPr lang="en-US" sz="5400" b="1" dirty="0"/>
              <a:t> Concertation</a:t>
            </a:r>
          </a:p>
          <a:p>
            <a:pPr>
              <a:lnSpc>
                <a:spcPct val="90000"/>
              </a:lnSpc>
              <a:spcBef>
                <a:spcPct val="20000"/>
              </a:spcBef>
              <a:spcAft>
                <a:spcPts val="600"/>
              </a:spcAft>
              <a:buClr>
                <a:schemeClr val="accent1"/>
              </a:buClr>
              <a:buFont typeface="Wingdings 2" charset="2"/>
              <a:buChar char=""/>
            </a:pPr>
            <a:endParaRPr lang="en-US" b="1" dirty="0"/>
          </a:p>
        </p:txBody>
      </p:sp>
    </p:spTree>
    <p:extLst>
      <p:ext uri="{BB962C8B-B14F-4D97-AF65-F5344CB8AC3E}">
        <p14:creationId xmlns:p14="http://schemas.microsoft.com/office/powerpoint/2010/main" val="191729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9BA77-CD3B-44BE-A0FD-9B31AD1C0C6D}"/>
              </a:ext>
            </a:extLst>
          </p:cNvPr>
          <p:cNvSpPr>
            <a:spLocks noGrp="1"/>
          </p:cNvSpPr>
          <p:nvPr>
            <p:ph type="title"/>
          </p:nvPr>
        </p:nvSpPr>
        <p:spPr>
          <a:xfrm>
            <a:off x="810001" y="435465"/>
            <a:ext cx="10571998" cy="970450"/>
          </a:xfrm>
        </p:spPr>
        <p:txBody>
          <a:bodyPr/>
          <a:lstStyle/>
          <a:p>
            <a:pPr algn="ctr"/>
            <a:r>
              <a:rPr lang="fr-FR" sz="6600" u="sng" dirty="0"/>
              <a:t>Les Avis récurrents </a:t>
            </a:r>
          </a:p>
        </p:txBody>
      </p:sp>
      <p:sp>
        <p:nvSpPr>
          <p:cNvPr id="3" name="Rectangle 2">
            <a:extLst>
              <a:ext uri="{FF2B5EF4-FFF2-40B4-BE49-F238E27FC236}">
                <a16:creationId xmlns:a16="http://schemas.microsoft.com/office/drawing/2014/main" id="{466915B8-75C0-4812-BDE3-C66B6BEEB02B}"/>
              </a:ext>
            </a:extLst>
          </p:cNvPr>
          <p:cNvSpPr/>
          <p:nvPr/>
        </p:nvSpPr>
        <p:spPr>
          <a:xfrm>
            <a:off x="316523" y="2059376"/>
            <a:ext cx="11442857" cy="1384995"/>
          </a:xfrm>
          <a:prstGeom prst="rect">
            <a:avLst/>
          </a:prstGeom>
        </p:spPr>
        <p:txBody>
          <a:bodyPr wrap="square">
            <a:spAutoFit/>
          </a:bodyPr>
          <a:lstStyle/>
          <a:p>
            <a:pPr algn="just"/>
            <a:endParaRPr lang="fr-FR" sz="2800" b="1" dirty="0"/>
          </a:p>
          <a:p>
            <a:pPr algn="just"/>
            <a:endParaRPr lang="fr-FR" sz="2800" b="1" dirty="0"/>
          </a:p>
          <a:p>
            <a:pPr algn="just"/>
            <a:endParaRPr lang="fr-FR" sz="2800" b="1" dirty="0"/>
          </a:p>
        </p:txBody>
      </p:sp>
      <p:sp>
        <p:nvSpPr>
          <p:cNvPr id="4" name="Rectangle 3">
            <a:extLst>
              <a:ext uri="{FF2B5EF4-FFF2-40B4-BE49-F238E27FC236}">
                <a16:creationId xmlns:a16="http://schemas.microsoft.com/office/drawing/2014/main" id="{2DCB5B6C-6F45-41A9-9F2A-D4AF93730D59}"/>
              </a:ext>
            </a:extLst>
          </p:cNvPr>
          <p:cNvSpPr/>
          <p:nvPr/>
        </p:nvSpPr>
        <p:spPr>
          <a:xfrm>
            <a:off x="187036" y="2223655"/>
            <a:ext cx="11824855" cy="5016758"/>
          </a:xfrm>
          <a:prstGeom prst="rect">
            <a:avLst/>
          </a:prstGeom>
        </p:spPr>
        <p:txBody>
          <a:bodyPr wrap="square">
            <a:spAutoFit/>
          </a:bodyPr>
          <a:lstStyle/>
          <a:p>
            <a:pPr lvl="1"/>
            <a:r>
              <a:rPr lang="fr-FR" sz="2000" b="1" dirty="0">
                <a:solidFill>
                  <a:srgbClr val="0070C0"/>
                </a:solidFill>
                <a:latin typeface="Corbel" panose="020B0503020204020204" pitchFamily="34" charset="0"/>
              </a:rPr>
              <a:t>° Convention annuelle de coordination du SPOT</a:t>
            </a:r>
          </a:p>
          <a:p>
            <a:pPr lvl="1"/>
            <a:r>
              <a:rPr lang="fr-FR" sz="2000" b="1" dirty="0">
                <a:solidFill>
                  <a:srgbClr val="0070C0"/>
                </a:solidFill>
                <a:latin typeface="Corbel" panose="020B0503020204020204" pitchFamily="34" charset="0"/>
              </a:rPr>
              <a:t>° Cahier des charges fixant les normes qualité s’imposant aux organismes participant au  </a:t>
            </a:r>
          </a:p>
          <a:p>
            <a:pPr lvl="1"/>
            <a:r>
              <a:rPr lang="fr-FR" sz="2000" b="1" dirty="0">
                <a:solidFill>
                  <a:srgbClr val="0070C0"/>
                </a:solidFill>
                <a:latin typeface="Corbel" panose="020B0503020204020204" pitchFamily="34" charset="0"/>
              </a:rPr>
              <a:t>    SPOT	</a:t>
            </a:r>
          </a:p>
          <a:p>
            <a:pPr lvl="1"/>
            <a:r>
              <a:rPr lang="fr-FR" sz="2000" b="1" dirty="0">
                <a:solidFill>
                  <a:srgbClr val="0070C0"/>
                </a:solidFill>
                <a:latin typeface="Corbel" panose="020B0503020204020204" pitchFamily="34" charset="0"/>
              </a:rPr>
              <a:t>° Carte régionale des formations professionnelles initiales</a:t>
            </a:r>
          </a:p>
          <a:p>
            <a:pPr lvl="1"/>
            <a:r>
              <a:rPr lang="fr-FR" sz="2000" b="1" dirty="0">
                <a:solidFill>
                  <a:srgbClr val="0070C0"/>
                </a:solidFill>
                <a:latin typeface="Corbel" panose="020B0503020204020204" pitchFamily="34" charset="0"/>
              </a:rPr>
              <a:t>° Convention régionale de coordination de l’Emploi, l’Orientation et la Formation</a:t>
            </a:r>
          </a:p>
          <a:p>
            <a:pPr lvl="1"/>
            <a:r>
              <a:rPr lang="fr-FR" sz="2000" b="1" dirty="0">
                <a:solidFill>
                  <a:srgbClr val="0070C0"/>
                </a:solidFill>
                <a:latin typeface="Corbel" panose="020B0503020204020204" pitchFamily="34" charset="0"/>
              </a:rPr>
              <a:t>Professionnelle</a:t>
            </a:r>
          </a:p>
          <a:p>
            <a:pPr lvl="1"/>
            <a:r>
              <a:rPr lang="fr-FR" sz="2000" b="1" dirty="0">
                <a:solidFill>
                  <a:srgbClr val="0070C0"/>
                </a:solidFill>
                <a:latin typeface="Corbel" panose="020B0503020204020204" pitchFamily="34" charset="0"/>
              </a:rPr>
              <a:t>° Programme régional d’accès à la formation et à la qualification professionnelle des personnes handicapées (PRITH)</a:t>
            </a:r>
          </a:p>
          <a:p>
            <a:pPr lvl="1"/>
            <a:r>
              <a:rPr lang="fr-FR" sz="2000" b="1" dirty="0">
                <a:solidFill>
                  <a:srgbClr val="0070C0"/>
                </a:solidFill>
                <a:latin typeface="Corbel" panose="020B0503020204020204" pitchFamily="34" charset="0"/>
              </a:rPr>
              <a:t>° Proposition de convention CTM/Pole Emploi (achat de formations collectives)</a:t>
            </a:r>
          </a:p>
          <a:p>
            <a:pPr lvl="1"/>
            <a:r>
              <a:rPr lang="fr-FR" sz="2000" b="1" dirty="0">
                <a:solidFill>
                  <a:srgbClr val="0070C0"/>
                </a:solidFill>
                <a:latin typeface="Corbel" panose="020B0503020204020204" pitchFamily="34" charset="0"/>
              </a:rPr>
              <a:t>° Liste des formations et organismes éligibles au financement « hors quota » de la TA</a:t>
            </a:r>
          </a:p>
          <a:p>
            <a:pPr lvl="1"/>
            <a:r>
              <a:rPr lang="fr-FR" sz="2000" b="1" dirty="0">
                <a:solidFill>
                  <a:srgbClr val="0070C0"/>
                </a:solidFill>
                <a:latin typeface="Corbel" panose="020B0503020204020204" pitchFamily="34" charset="0"/>
              </a:rPr>
              <a:t>° Répartition des fonds du solde de la TA non affecté par les entreprises</a:t>
            </a:r>
          </a:p>
          <a:p>
            <a:pPr lvl="1"/>
            <a:r>
              <a:rPr lang="fr-FR" sz="2000" b="1" dirty="0">
                <a:solidFill>
                  <a:srgbClr val="0070C0"/>
                </a:solidFill>
                <a:latin typeface="Corbel" panose="020B0503020204020204" pitchFamily="34" charset="0"/>
              </a:rPr>
              <a:t>° Désignation des opérateurs régionaux du Conseil En Evolution Professionnelle (CEP)</a:t>
            </a:r>
          </a:p>
          <a:p>
            <a:pPr lvl="1"/>
            <a:r>
              <a:rPr lang="fr-FR" sz="2000" b="1" dirty="0">
                <a:solidFill>
                  <a:srgbClr val="0070C0"/>
                </a:solidFill>
                <a:latin typeface="Corbel" panose="020B0503020204020204" pitchFamily="34" charset="0"/>
              </a:rPr>
              <a:t>° Liste régionale des formations éligibles au Compte Personnel de Formation (CPF)</a:t>
            </a:r>
          </a:p>
          <a:p>
            <a:pPr lvl="1"/>
            <a:r>
              <a:rPr lang="fr-FR" sz="2000" b="1" dirty="0">
                <a:solidFill>
                  <a:srgbClr val="0070C0"/>
                </a:solidFill>
                <a:latin typeface="Corbel" panose="020B0503020204020204" pitchFamily="34" charset="0"/>
              </a:rPr>
              <a:t>° Consultation sur la Stratégie Régionale pour l’Emploi</a:t>
            </a:r>
          </a:p>
          <a:p>
            <a:pPr lvl="1"/>
            <a:r>
              <a:rPr lang="fr-FR" sz="2000" dirty="0">
                <a:latin typeface="Corbel" panose="020B0503020204020204" pitchFamily="34" charset="0"/>
              </a:rPr>
              <a:t>° </a:t>
            </a:r>
            <a:r>
              <a:rPr lang="fr-FR" sz="2000" b="1" dirty="0">
                <a:solidFill>
                  <a:srgbClr val="0070C0"/>
                </a:solidFill>
                <a:latin typeface="Corbel" panose="020B0503020204020204" pitchFamily="34" charset="0"/>
              </a:rPr>
              <a:t>Contrat de plan régional de développement des formations et de l’orientation professionnelles</a:t>
            </a:r>
          </a:p>
          <a:p>
            <a:pPr lvl="1"/>
            <a:endParaRPr lang="fr-FR" sz="2000" b="1" dirty="0">
              <a:solidFill>
                <a:srgbClr val="0070C0"/>
              </a:solidFill>
            </a:endParaRPr>
          </a:p>
        </p:txBody>
      </p:sp>
    </p:spTree>
    <p:extLst>
      <p:ext uri="{BB962C8B-B14F-4D97-AF65-F5344CB8AC3E}">
        <p14:creationId xmlns:p14="http://schemas.microsoft.com/office/powerpoint/2010/main" val="247722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au 16">
            <a:extLst>
              <a:ext uri="{FF2B5EF4-FFF2-40B4-BE49-F238E27FC236}">
                <a16:creationId xmlns:a16="http://schemas.microsoft.com/office/drawing/2014/main" id="{717C1D14-861B-4349-BB95-49476DD91FD0}"/>
              </a:ext>
            </a:extLst>
          </p:cNvPr>
          <p:cNvGraphicFramePr>
            <a:graphicFrameLocks noGrp="1"/>
          </p:cNvGraphicFramePr>
          <p:nvPr>
            <p:extLst>
              <p:ext uri="{D42A27DB-BD31-4B8C-83A1-F6EECF244321}">
                <p14:modId xmlns:p14="http://schemas.microsoft.com/office/powerpoint/2010/main" val="1977065502"/>
              </p:ext>
            </p:extLst>
          </p:nvPr>
        </p:nvGraphicFramePr>
        <p:xfrm>
          <a:off x="51493" y="0"/>
          <a:ext cx="11969725" cy="6673420"/>
        </p:xfrm>
        <a:graphic>
          <a:graphicData uri="http://schemas.openxmlformats.org/drawingml/2006/table">
            <a:tbl>
              <a:tblPr firstRow="1" bandRow="1">
                <a:tableStyleId>{7DF18680-E054-41AD-8BC1-D1AEF772440D}</a:tableStyleId>
              </a:tblPr>
              <a:tblGrid>
                <a:gridCol w="208280">
                  <a:extLst>
                    <a:ext uri="{9D8B030D-6E8A-4147-A177-3AD203B41FA5}">
                      <a16:colId xmlns:a16="http://schemas.microsoft.com/office/drawing/2014/main" val="3330613228"/>
                    </a:ext>
                  </a:extLst>
                </a:gridCol>
                <a:gridCol w="2309308">
                  <a:extLst>
                    <a:ext uri="{9D8B030D-6E8A-4147-A177-3AD203B41FA5}">
                      <a16:colId xmlns:a16="http://schemas.microsoft.com/office/drawing/2014/main" val="3891954242"/>
                    </a:ext>
                  </a:extLst>
                </a:gridCol>
                <a:gridCol w="208280">
                  <a:extLst>
                    <a:ext uri="{9D8B030D-6E8A-4147-A177-3AD203B41FA5}">
                      <a16:colId xmlns:a16="http://schemas.microsoft.com/office/drawing/2014/main" val="3222480823"/>
                    </a:ext>
                  </a:extLst>
                </a:gridCol>
                <a:gridCol w="2062734">
                  <a:extLst>
                    <a:ext uri="{9D8B030D-6E8A-4147-A177-3AD203B41FA5}">
                      <a16:colId xmlns:a16="http://schemas.microsoft.com/office/drawing/2014/main" val="4163337593"/>
                    </a:ext>
                  </a:extLst>
                </a:gridCol>
                <a:gridCol w="208280">
                  <a:extLst>
                    <a:ext uri="{9D8B030D-6E8A-4147-A177-3AD203B41FA5}">
                      <a16:colId xmlns:a16="http://schemas.microsoft.com/office/drawing/2014/main" val="1065054428"/>
                    </a:ext>
                  </a:extLst>
                </a:gridCol>
                <a:gridCol w="2201979">
                  <a:extLst>
                    <a:ext uri="{9D8B030D-6E8A-4147-A177-3AD203B41FA5}">
                      <a16:colId xmlns:a16="http://schemas.microsoft.com/office/drawing/2014/main" val="4228510316"/>
                    </a:ext>
                  </a:extLst>
                </a:gridCol>
                <a:gridCol w="208280">
                  <a:extLst>
                    <a:ext uri="{9D8B030D-6E8A-4147-A177-3AD203B41FA5}">
                      <a16:colId xmlns:a16="http://schemas.microsoft.com/office/drawing/2014/main" val="328806777"/>
                    </a:ext>
                  </a:extLst>
                </a:gridCol>
                <a:gridCol w="2166778">
                  <a:extLst>
                    <a:ext uri="{9D8B030D-6E8A-4147-A177-3AD203B41FA5}">
                      <a16:colId xmlns:a16="http://schemas.microsoft.com/office/drawing/2014/main" val="1208881304"/>
                    </a:ext>
                  </a:extLst>
                </a:gridCol>
                <a:gridCol w="208280">
                  <a:extLst>
                    <a:ext uri="{9D8B030D-6E8A-4147-A177-3AD203B41FA5}">
                      <a16:colId xmlns:a16="http://schemas.microsoft.com/office/drawing/2014/main" val="4097005430"/>
                    </a:ext>
                  </a:extLst>
                </a:gridCol>
                <a:gridCol w="2187526">
                  <a:extLst>
                    <a:ext uri="{9D8B030D-6E8A-4147-A177-3AD203B41FA5}">
                      <a16:colId xmlns:a16="http://schemas.microsoft.com/office/drawing/2014/main" val="1358457911"/>
                    </a:ext>
                  </a:extLst>
                </a:gridCol>
              </a:tblGrid>
              <a:tr h="821260">
                <a:tc gridSpan="2">
                  <a:txBody>
                    <a:bodyPr/>
                    <a:lstStyle/>
                    <a:p>
                      <a:pPr algn="ctr"/>
                      <a:endParaRPr lang="fr-FR" sz="1400" dirty="0"/>
                    </a:p>
                  </a:txBody>
                  <a:tcPr>
                    <a:solidFill>
                      <a:schemeClr val="bg1"/>
                    </a:solidFill>
                  </a:tcPr>
                </a:tc>
                <a:tc hMerge="1">
                  <a:txBody>
                    <a:bodyPr/>
                    <a:lstStyle/>
                    <a:p>
                      <a:endParaRPr lang="fr-FR"/>
                    </a:p>
                  </a:txBody>
                  <a:tcPr/>
                </a:tc>
                <a:tc gridSpan="2">
                  <a:txBody>
                    <a:bodyPr/>
                    <a:lstStyle/>
                    <a:p>
                      <a:pPr algn="ctr"/>
                      <a:r>
                        <a:rPr lang="fr-FR" sz="2800" dirty="0">
                          <a:solidFill>
                            <a:schemeClr val="bg1"/>
                          </a:solidFill>
                        </a:rPr>
                        <a:t>2016 </a:t>
                      </a:r>
                    </a:p>
                  </a:txBody>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2017</a:t>
                      </a:r>
                    </a:p>
                  </a:txBody>
                  <a:tcPr/>
                </a:tc>
                <a:tc hMerge="1">
                  <a:txBody>
                    <a:bodyPr/>
                    <a:lstStyle/>
                    <a:p>
                      <a:endParaRPr lang="fr-FR"/>
                    </a:p>
                  </a:txBody>
                  <a:tcPr/>
                </a:tc>
                <a:tc gridSpan="2">
                  <a:txBody>
                    <a:bodyPr/>
                    <a:lstStyle/>
                    <a:p>
                      <a:pPr algn="ctr"/>
                      <a:r>
                        <a:rPr lang="fr-FR" sz="2800" dirty="0"/>
                        <a:t>2018</a:t>
                      </a:r>
                    </a:p>
                  </a:txBody>
                  <a:tcPr/>
                </a:tc>
                <a:tc hMerge="1">
                  <a:txBody>
                    <a:bodyPr/>
                    <a:lstStyle/>
                    <a:p>
                      <a:endParaRPr lang="fr-FR"/>
                    </a:p>
                  </a:txBody>
                  <a:tcPr/>
                </a:tc>
                <a:tc gridSpan="2">
                  <a:txBody>
                    <a:bodyPr/>
                    <a:lstStyle/>
                    <a:p>
                      <a:pPr algn="ctr"/>
                      <a:r>
                        <a:rPr lang="fr-FR" sz="2800" dirty="0"/>
                        <a:t>2019 </a:t>
                      </a:r>
                    </a:p>
                  </a:txBody>
                  <a:tcPr/>
                </a:tc>
                <a:tc hMerge="1">
                  <a:txBody>
                    <a:bodyPr/>
                    <a:lstStyle/>
                    <a:p>
                      <a:pPr algn="ctr"/>
                      <a:endParaRPr lang="fr-FR" sz="1400" dirty="0"/>
                    </a:p>
                  </a:txBody>
                  <a:tcPr/>
                </a:tc>
                <a:extLst>
                  <a:ext uri="{0D108BD9-81ED-4DB2-BD59-A6C34878D82A}">
                    <a16:rowId xmlns:a16="http://schemas.microsoft.com/office/drawing/2014/main" val="2096101161"/>
                  </a:ext>
                </a:extLst>
              </a:tr>
              <a:tr h="5828922">
                <a:tc>
                  <a:txBody>
                    <a:bodyPr/>
                    <a:lstStyle/>
                    <a:p>
                      <a:endParaRPr lang="fr-FR" sz="1400" b="1" dirty="0">
                        <a:solidFill>
                          <a:schemeClr val="bg1"/>
                        </a:solidFill>
                      </a:endParaRPr>
                    </a:p>
                  </a:txBody>
                  <a:tcPr>
                    <a:solidFill>
                      <a:srgbClr val="C00000"/>
                    </a:solidFill>
                  </a:tcPr>
                </a:tc>
                <a:tc>
                  <a:txBody>
                    <a:bodyPr/>
                    <a:lstStyle/>
                    <a:p>
                      <a:endParaRPr lang="fr-FR" sz="1400" b="0" kern="1200" dirty="0">
                        <a:solidFill>
                          <a:schemeClr val="dk1"/>
                        </a:solidFill>
                        <a:effectLst/>
                        <a:latin typeface="+mn-lt"/>
                        <a:ea typeface="+mn-ea"/>
                        <a:cs typeface="+mn-cs"/>
                      </a:endParaRPr>
                    </a:p>
                    <a:p>
                      <a:endParaRPr lang="fr-FR" sz="1400" b="0"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r>
                        <a:rPr lang="fr-FR" sz="6000" b="1" i="1" u="sng" kern="1200" dirty="0">
                          <a:solidFill>
                            <a:schemeClr val="dk1"/>
                          </a:solidFill>
                          <a:effectLst/>
                          <a:latin typeface="+mn-lt"/>
                          <a:ea typeface="+mn-ea"/>
                          <a:cs typeface="+mn-cs"/>
                        </a:rPr>
                        <a:t>AVIS</a:t>
                      </a:r>
                    </a:p>
                    <a:p>
                      <a:pPr algn="ctr"/>
                      <a:endParaRPr lang="fr-FR" sz="2200" b="1" i="1" dirty="0"/>
                    </a:p>
                  </a:txBody>
                  <a:tcPr>
                    <a:solidFill>
                      <a:schemeClr val="bg1">
                        <a:lumMod val="85000"/>
                      </a:schemeClr>
                    </a:solidFill>
                  </a:tcPr>
                </a:tc>
                <a:tc>
                  <a:txBody>
                    <a:bodyPr/>
                    <a:lstStyle/>
                    <a:p>
                      <a:endParaRPr lang="fr-FR" sz="1600" b="1" dirty="0">
                        <a:solidFill>
                          <a:schemeClr val="bg1"/>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Analyse des demandes d’agrément des formations destinées aux membres du CE et du CHSCT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Projet de convention CTM et Centre pénitentiaire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Fiche méthodologique d’actualisation du CPRDFP</a:t>
                      </a:r>
                    </a:p>
                  </a:txBody>
                  <a:tcPr>
                    <a:solidFill>
                      <a:schemeClr val="bg2"/>
                    </a:solidFill>
                  </a:tcPr>
                </a:tc>
                <a:tc>
                  <a:txBody>
                    <a:bodyPr/>
                    <a:lstStyle/>
                    <a:p>
                      <a:r>
                        <a:rPr lang="fr-FR" sz="1400" b="1" dirty="0">
                          <a:solidFill>
                            <a:schemeClr val="bg1"/>
                          </a:solidFill>
                        </a:rPr>
                        <a:t>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VAE: Etat des lieux (Diagnostic territorial VAE)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Liste des formations ouvrant droit à la rémunération de fin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Appel à projet « formations rares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Analyse de la demande de renouvellement d’agrément de </a:t>
                      </a:r>
                      <a:r>
                        <a:rPr lang="fr-FR" sz="1400" b="1" dirty="0" err="1"/>
                        <a:t>Giboyau</a:t>
                      </a:r>
                      <a:r>
                        <a:rPr lang="fr-FR" sz="1400" b="1" dirty="0"/>
                        <a:t> Expertise pour la formation des membres du CHSCT et de l’IRP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Transfert du dispositif « Accès aux Compétences Clés » - Proposition de cadrage </a:t>
                      </a:r>
                    </a:p>
                  </a:txBody>
                  <a:tcPr>
                    <a:solidFill>
                      <a:schemeClr val="bg2"/>
                    </a:solidFill>
                  </a:tcPr>
                </a:tc>
                <a:tc>
                  <a:txBody>
                    <a:bodyPr/>
                    <a:lstStyle/>
                    <a:p>
                      <a:pPr algn="l"/>
                      <a:endParaRPr lang="fr-FR" sz="1400" b="1" dirty="0"/>
                    </a:p>
                  </a:txBody>
                  <a:tcPr>
                    <a:solidFill>
                      <a:srgbClr val="00B0F0"/>
                    </a:solidFill>
                  </a:tcPr>
                </a:tc>
                <a:tc>
                  <a:txBody>
                    <a:bodyPr/>
                    <a:lstStyle/>
                    <a:p>
                      <a:pPr algn="l"/>
                      <a:endParaRPr lang="fr-FR" sz="1400" b="1" dirty="0"/>
                    </a:p>
                    <a:p>
                      <a:pPr algn="l"/>
                      <a:endParaRPr lang="fr-FR" sz="1400" b="1" dirty="0">
                        <a:solidFill>
                          <a:schemeClr val="tx1"/>
                        </a:solidFill>
                      </a:endParaRPr>
                    </a:p>
                    <a:p>
                      <a:pPr algn="l"/>
                      <a:r>
                        <a:rPr lang="fr-FR" sz="1400" b="1" dirty="0">
                          <a:solidFill>
                            <a:schemeClr val="tx1"/>
                          </a:solidFill>
                        </a:rPr>
                        <a:t>° Analyse des demandes de RNCP</a:t>
                      </a:r>
                    </a:p>
                    <a:p>
                      <a:pPr algn="l"/>
                      <a:endParaRPr lang="fr-FR" sz="1400" b="1" dirty="0">
                        <a:solidFill>
                          <a:schemeClr val="tx1"/>
                        </a:solidFill>
                      </a:endParaRPr>
                    </a:p>
                    <a:p>
                      <a:pPr algn="l"/>
                      <a:r>
                        <a:rPr lang="fr-FR" sz="1400" b="1" dirty="0">
                          <a:solidFill>
                            <a:schemeClr val="tx1"/>
                          </a:solidFill>
                        </a:rPr>
                        <a:t>° Suivi de l’intégration DRONISEP</a:t>
                      </a:r>
                    </a:p>
                    <a:p>
                      <a:pPr algn="l"/>
                      <a:endParaRPr lang="fr-FR" sz="1400" b="1" dirty="0"/>
                    </a:p>
                  </a:txBody>
                  <a:tcPr>
                    <a:solidFill>
                      <a:schemeClr val="bg2"/>
                    </a:solidFill>
                  </a:tcPr>
                </a:tc>
                <a:tc>
                  <a:txBody>
                    <a:bodyPr/>
                    <a:lstStyle/>
                    <a:p>
                      <a:pPr algn="l"/>
                      <a:endParaRPr lang="fr-FR" sz="1400" b="1" dirty="0">
                        <a:solidFill>
                          <a:schemeClr val="bg1"/>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algn="l"/>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Pacte d’Investissement dans les Compétences </a:t>
                      </a:r>
                      <a:r>
                        <a:rPr lang="fr-FR" sz="1400" b="1" dirty="0">
                          <a:solidFill>
                            <a:srgbClr val="FF0000"/>
                          </a:solidFill>
                        </a:rPr>
                        <a:t>(plénier)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Choix du Prestataire pour le Conseil en Evolution Professionnelle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Campus des métiers et des qualifications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Mise en œuvre de la Plateforme de lutte contre le décrochage scolaire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Suivi de l’intégration du DRONISEP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EDEC – CEP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Suivi de qualité régionale des formations </a:t>
                      </a:r>
                    </a:p>
                  </a:txBody>
                  <a:tcPr>
                    <a:solidFill>
                      <a:schemeClr val="bg2"/>
                    </a:solidFill>
                  </a:tcPr>
                </a:tc>
                <a:extLst>
                  <a:ext uri="{0D108BD9-81ED-4DB2-BD59-A6C34878D82A}">
                    <a16:rowId xmlns:a16="http://schemas.microsoft.com/office/drawing/2014/main" val="2247452880"/>
                  </a:ext>
                </a:extLst>
              </a:tr>
            </a:tbl>
          </a:graphicData>
        </a:graphic>
      </p:graphicFrame>
    </p:spTree>
    <p:extLst>
      <p:ext uri="{BB962C8B-B14F-4D97-AF65-F5344CB8AC3E}">
        <p14:creationId xmlns:p14="http://schemas.microsoft.com/office/powerpoint/2010/main" val="150837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4C7EB-2B09-47A1-9417-33BE23DA173D}"/>
              </a:ext>
            </a:extLst>
          </p:cNvPr>
          <p:cNvSpPr/>
          <p:nvPr/>
        </p:nvSpPr>
        <p:spPr>
          <a:xfrm>
            <a:off x="457200" y="1168400"/>
            <a:ext cx="8686800" cy="4745915"/>
          </a:xfrm>
          <a:prstGeom prst="rect">
            <a:avLst/>
          </a:prstGeom>
        </p:spPr>
        <p:txBody>
          <a:bodyPr wrap="square">
            <a:spAutoFit/>
          </a:bodyPr>
          <a:lstStyle/>
          <a:p>
            <a:pPr marL="182880" indent="-182880" fontAlgn="auto">
              <a:lnSpc>
                <a:spcPct val="120000"/>
              </a:lnSpc>
              <a:spcBef>
                <a:spcPts val="0"/>
              </a:spcBef>
              <a:spcAft>
                <a:spcPts val="0"/>
              </a:spcAft>
              <a:defRPr/>
            </a:pPr>
            <a:endParaRPr lang="fr-FR" dirty="0">
              <a:solidFill>
                <a:schemeClr val="tx1">
                  <a:lumMod val="65000"/>
                  <a:lumOff val="35000"/>
                </a:schemeClr>
              </a:solidFill>
            </a:endParaRPr>
          </a:p>
          <a:p>
            <a:pPr>
              <a:lnSpc>
                <a:spcPct val="120000"/>
              </a:lnSpc>
              <a:defRPr/>
            </a:pPr>
            <a:r>
              <a:rPr lang="fr-FR" b="1" dirty="0">
                <a:solidFill>
                  <a:srgbClr val="0070C0"/>
                </a:solidFill>
              </a:rPr>
              <a:t>5.   </a:t>
            </a:r>
            <a:r>
              <a:rPr lang="fr-FR" b="1" i="1" u="sng" dirty="0">
                <a:solidFill>
                  <a:srgbClr val="0070C0"/>
                </a:solidFill>
              </a:rPr>
              <a:t>Election du Bureau</a:t>
            </a:r>
            <a:endParaRPr lang="fr-FR" i="1" u="sng" dirty="0">
              <a:solidFill>
                <a:srgbClr val="0070C0"/>
              </a:solidFill>
            </a:endParaRPr>
          </a:p>
          <a:p>
            <a:pPr lvl="1">
              <a:spcBef>
                <a:spcPts val="0"/>
              </a:spcBef>
              <a:spcAft>
                <a:spcPts val="0"/>
              </a:spcAft>
              <a:buFont typeface="Wingdings 2" panose="05020102010507070707" pitchFamily="18" charset="2"/>
              <a:buAutoNum type="arabicPeriod"/>
              <a:defRPr/>
            </a:pPr>
            <a:r>
              <a:rPr lang="fr-FR" b="1" dirty="0">
                <a:solidFill>
                  <a:srgbClr val="0070C0"/>
                </a:solidFill>
              </a:rPr>
              <a:t> Interruption de séance</a:t>
            </a:r>
          </a:p>
          <a:p>
            <a:pPr lvl="1">
              <a:spcBef>
                <a:spcPts val="0"/>
              </a:spcBef>
              <a:spcAft>
                <a:spcPts val="0"/>
              </a:spcAft>
              <a:buFont typeface="Wingdings 2" panose="05020102010507070707" pitchFamily="18" charset="2"/>
              <a:buAutoNum type="arabicPeriod"/>
              <a:defRPr/>
            </a:pPr>
            <a:r>
              <a:rPr lang="fr-FR" b="1" dirty="0">
                <a:solidFill>
                  <a:srgbClr val="0070C0"/>
                </a:solidFill>
              </a:rPr>
              <a:t> Election du Bureau</a:t>
            </a:r>
          </a:p>
          <a:p>
            <a:pPr marL="182880" indent="-182880" fontAlgn="auto">
              <a:lnSpc>
                <a:spcPct val="120000"/>
              </a:lnSpc>
              <a:spcBef>
                <a:spcPts val="0"/>
              </a:spcBef>
              <a:spcAft>
                <a:spcPts val="0"/>
              </a:spcAft>
              <a:defRPr/>
            </a:pPr>
            <a:endParaRPr lang="fr-FR" dirty="0">
              <a:solidFill>
                <a:schemeClr val="tx1">
                  <a:lumMod val="65000"/>
                  <a:lumOff val="35000"/>
                </a:schemeClr>
              </a:solidFill>
            </a:endParaRPr>
          </a:p>
          <a:p>
            <a:pPr>
              <a:lnSpc>
                <a:spcPct val="120000"/>
              </a:lnSpc>
              <a:defRPr/>
            </a:pPr>
            <a:r>
              <a:rPr lang="fr-FR" b="1" dirty="0">
                <a:solidFill>
                  <a:srgbClr val="0070C0"/>
                </a:solidFill>
              </a:rPr>
              <a:t>6.   </a:t>
            </a:r>
            <a:r>
              <a:rPr lang="fr-FR" b="1" u="sng" dirty="0">
                <a:solidFill>
                  <a:srgbClr val="0070C0"/>
                </a:solidFill>
              </a:rPr>
              <a:t>Première définition de la programmation 2020</a:t>
            </a:r>
          </a:p>
          <a:p>
            <a:pPr lvl="2">
              <a:buFont typeface="Wingdings 2" panose="05020102010507070707" pitchFamily="18" charset="2"/>
              <a:buAutoNum type="arabicPeriod"/>
              <a:defRPr/>
            </a:pPr>
            <a:r>
              <a:rPr lang="fr-FR" b="1" dirty="0">
                <a:solidFill>
                  <a:srgbClr val="0070C0"/>
                </a:solidFill>
              </a:rPr>
              <a:t>Bureau</a:t>
            </a:r>
          </a:p>
          <a:p>
            <a:pPr lvl="2">
              <a:buFont typeface="Wingdings 2" panose="05020102010507070707" pitchFamily="18" charset="2"/>
              <a:buAutoNum type="arabicPeriod"/>
              <a:defRPr/>
            </a:pPr>
            <a:r>
              <a:rPr lang="fr-FR" b="1" dirty="0">
                <a:solidFill>
                  <a:srgbClr val="0070C0"/>
                </a:solidFill>
              </a:rPr>
              <a:t>Commission</a:t>
            </a:r>
          </a:p>
          <a:p>
            <a:pPr lvl="2">
              <a:defRPr/>
            </a:pPr>
            <a:endParaRPr lang="fr-FR" b="1" dirty="0">
              <a:solidFill>
                <a:srgbClr val="0070C0"/>
              </a:solidFill>
            </a:endParaRPr>
          </a:p>
          <a:p>
            <a:pPr lvl="1">
              <a:spcBef>
                <a:spcPts val="0"/>
              </a:spcBef>
              <a:spcAft>
                <a:spcPts val="0"/>
              </a:spcAft>
              <a:defRPr/>
            </a:pPr>
            <a:endParaRPr lang="fr-FR" b="1" dirty="0">
              <a:solidFill>
                <a:srgbClr val="0070C0"/>
              </a:solidFill>
            </a:endParaRPr>
          </a:p>
          <a:p>
            <a:pPr>
              <a:defRPr/>
            </a:pPr>
            <a:endParaRPr lang="fr-FR" b="1" dirty="0">
              <a:solidFill>
                <a:schemeClr val="tx1">
                  <a:lumMod val="65000"/>
                  <a:lumOff val="35000"/>
                </a:schemeClr>
              </a:solidFill>
            </a:endParaRPr>
          </a:p>
          <a:p>
            <a:pPr lvl="1">
              <a:spcBef>
                <a:spcPts val="0"/>
              </a:spcBef>
              <a:spcAft>
                <a:spcPts val="0"/>
              </a:spcAft>
              <a:buFont typeface="Wingdings 2" panose="05020102010507070707" pitchFamily="18" charset="2"/>
              <a:buAutoNum type="arabicPeriod"/>
              <a:defRPr/>
            </a:pPr>
            <a:endParaRPr lang="fr-FR" b="1" dirty="0">
              <a:solidFill>
                <a:srgbClr val="0070C0"/>
              </a:solidFill>
            </a:endParaRPr>
          </a:p>
          <a:p>
            <a:pPr lvl="1">
              <a:spcBef>
                <a:spcPts val="0"/>
              </a:spcBef>
              <a:spcAft>
                <a:spcPts val="0"/>
              </a:spcAft>
              <a:buFont typeface="Wingdings 2" panose="05020102010507070707" pitchFamily="18" charset="2"/>
              <a:buAutoNum type="arabicPeriod"/>
              <a:defRPr/>
            </a:pPr>
            <a:endParaRPr lang="fr-FR" b="1" dirty="0">
              <a:solidFill>
                <a:srgbClr val="0070C0"/>
              </a:solidFill>
            </a:endParaRPr>
          </a:p>
          <a:p>
            <a:pPr lvl="1">
              <a:spcBef>
                <a:spcPts val="0"/>
              </a:spcBef>
              <a:spcAft>
                <a:spcPts val="0"/>
              </a:spcAft>
              <a:buFont typeface="Wingdings 2" panose="05020102010507070707" pitchFamily="18" charset="2"/>
              <a:buAutoNum type="arabicPeriod"/>
              <a:defRPr/>
            </a:pPr>
            <a:endParaRPr lang="fr-FR" b="1" dirty="0">
              <a:solidFill>
                <a:srgbClr val="0070C0"/>
              </a:solidFill>
            </a:endParaRPr>
          </a:p>
          <a:p>
            <a:pPr lvl="1">
              <a:spcBef>
                <a:spcPts val="0"/>
              </a:spcBef>
              <a:spcAft>
                <a:spcPts val="0"/>
              </a:spcAft>
              <a:buFont typeface="Wingdings 2" panose="05020102010507070707" pitchFamily="18" charset="2"/>
              <a:buAutoNum type="arabicPeriod"/>
              <a:defRPr/>
            </a:pPr>
            <a:endParaRPr lang="fr-FR" b="1" dirty="0">
              <a:solidFill>
                <a:srgbClr val="0070C0"/>
              </a:solidFill>
            </a:endParaRPr>
          </a:p>
          <a:p>
            <a:pPr>
              <a:defRPr/>
            </a:pPr>
            <a:endParaRPr lang="fr-FR" b="1" dirty="0">
              <a:solidFill>
                <a:schemeClr val="tx1">
                  <a:lumMod val="65000"/>
                  <a:lumOff val="35000"/>
                </a:schemeClr>
              </a:solidFill>
            </a:endParaRPr>
          </a:p>
        </p:txBody>
      </p:sp>
    </p:spTree>
    <p:extLst>
      <p:ext uri="{BB962C8B-B14F-4D97-AF65-F5344CB8AC3E}">
        <p14:creationId xmlns:p14="http://schemas.microsoft.com/office/powerpoint/2010/main" val="3852100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au 16">
            <a:extLst>
              <a:ext uri="{FF2B5EF4-FFF2-40B4-BE49-F238E27FC236}">
                <a16:creationId xmlns:a16="http://schemas.microsoft.com/office/drawing/2014/main" id="{717C1D14-861B-4349-BB95-49476DD91FD0}"/>
              </a:ext>
            </a:extLst>
          </p:cNvPr>
          <p:cNvGraphicFramePr>
            <a:graphicFrameLocks noGrp="1"/>
          </p:cNvGraphicFramePr>
          <p:nvPr>
            <p:extLst>
              <p:ext uri="{D42A27DB-BD31-4B8C-83A1-F6EECF244321}">
                <p14:modId xmlns:p14="http://schemas.microsoft.com/office/powerpoint/2010/main" val="2171979792"/>
              </p:ext>
            </p:extLst>
          </p:nvPr>
        </p:nvGraphicFramePr>
        <p:xfrm>
          <a:off x="51493" y="0"/>
          <a:ext cx="11969725" cy="6650182"/>
        </p:xfrm>
        <a:graphic>
          <a:graphicData uri="http://schemas.openxmlformats.org/drawingml/2006/table">
            <a:tbl>
              <a:tblPr firstRow="1" bandRow="1">
                <a:tableStyleId>{7DF18680-E054-41AD-8BC1-D1AEF772440D}</a:tableStyleId>
              </a:tblPr>
              <a:tblGrid>
                <a:gridCol w="208280">
                  <a:extLst>
                    <a:ext uri="{9D8B030D-6E8A-4147-A177-3AD203B41FA5}">
                      <a16:colId xmlns:a16="http://schemas.microsoft.com/office/drawing/2014/main" val="3330613228"/>
                    </a:ext>
                  </a:extLst>
                </a:gridCol>
                <a:gridCol w="2309308">
                  <a:extLst>
                    <a:ext uri="{9D8B030D-6E8A-4147-A177-3AD203B41FA5}">
                      <a16:colId xmlns:a16="http://schemas.microsoft.com/office/drawing/2014/main" val="3891954242"/>
                    </a:ext>
                  </a:extLst>
                </a:gridCol>
                <a:gridCol w="208280">
                  <a:extLst>
                    <a:ext uri="{9D8B030D-6E8A-4147-A177-3AD203B41FA5}">
                      <a16:colId xmlns:a16="http://schemas.microsoft.com/office/drawing/2014/main" val="3222480823"/>
                    </a:ext>
                  </a:extLst>
                </a:gridCol>
                <a:gridCol w="2062734">
                  <a:extLst>
                    <a:ext uri="{9D8B030D-6E8A-4147-A177-3AD203B41FA5}">
                      <a16:colId xmlns:a16="http://schemas.microsoft.com/office/drawing/2014/main" val="4163337593"/>
                    </a:ext>
                  </a:extLst>
                </a:gridCol>
                <a:gridCol w="208280">
                  <a:extLst>
                    <a:ext uri="{9D8B030D-6E8A-4147-A177-3AD203B41FA5}">
                      <a16:colId xmlns:a16="http://schemas.microsoft.com/office/drawing/2014/main" val="1065054428"/>
                    </a:ext>
                  </a:extLst>
                </a:gridCol>
                <a:gridCol w="2201979">
                  <a:extLst>
                    <a:ext uri="{9D8B030D-6E8A-4147-A177-3AD203B41FA5}">
                      <a16:colId xmlns:a16="http://schemas.microsoft.com/office/drawing/2014/main" val="4228510316"/>
                    </a:ext>
                  </a:extLst>
                </a:gridCol>
                <a:gridCol w="208280">
                  <a:extLst>
                    <a:ext uri="{9D8B030D-6E8A-4147-A177-3AD203B41FA5}">
                      <a16:colId xmlns:a16="http://schemas.microsoft.com/office/drawing/2014/main" val="328806777"/>
                    </a:ext>
                  </a:extLst>
                </a:gridCol>
                <a:gridCol w="2166778">
                  <a:extLst>
                    <a:ext uri="{9D8B030D-6E8A-4147-A177-3AD203B41FA5}">
                      <a16:colId xmlns:a16="http://schemas.microsoft.com/office/drawing/2014/main" val="1208881304"/>
                    </a:ext>
                  </a:extLst>
                </a:gridCol>
                <a:gridCol w="208280">
                  <a:extLst>
                    <a:ext uri="{9D8B030D-6E8A-4147-A177-3AD203B41FA5}">
                      <a16:colId xmlns:a16="http://schemas.microsoft.com/office/drawing/2014/main" val="4097005430"/>
                    </a:ext>
                  </a:extLst>
                </a:gridCol>
                <a:gridCol w="2187526">
                  <a:extLst>
                    <a:ext uri="{9D8B030D-6E8A-4147-A177-3AD203B41FA5}">
                      <a16:colId xmlns:a16="http://schemas.microsoft.com/office/drawing/2014/main" val="1358457911"/>
                    </a:ext>
                  </a:extLst>
                </a:gridCol>
              </a:tblGrid>
              <a:tr h="821260">
                <a:tc gridSpan="2">
                  <a:txBody>
                    <a:bodyPr/>
                    <a:lstStyle/>
                    <a:p>
                      <a:pPr algn="ctr"/>
                      <a:endParaRPr lang="fr-FR" sz="1400" dirty="0"/>
                    </a:p>
                  </a:txBody>
                  <a:tcPr>
                    <a:solidFill>
                      <a:schemeClr val="bg1"/>
                    </a:solidFill>
                  </a:tcPr>
                </a:tc>
                <a:tc hMerge="1">
                  <a:txBody>
                    <a:bodyPr/>
                    <a:lstStyle/>
                    <a:p>
                      <a:endParaRPr lang="fr-FR"/>
                    </a:p>
                  </a:txBody>
                  <a:tcPr/>
                </a:tc>
                <a:tc gridSpan="2">
                  <a:txBody>
                    <a:bodyPr/>
                    <a:lstStyle/>
                    <a:p>
                      <a:pPr algn="ctr"/>
                      <a:r>
                        <a:rPr lang="fr-FR" sz="2800" dirty="0">
                          <a:solidFill>
                            <a:schemeClr val="bg1"/>
                          </a:solidFill>
                        </a:rPr>
                        <a:t>2016 </a:t>
                      </a:r>
                    </a:p>
                  </a:txBody>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2017</a:t>
                      </a:r>
                    </a:p>
                  </a:txBody>
                  <a:tcPr/>
                </a:tc>
                <a:tc hMerge="1">
                  <a:txBody>
                    <a:bodyPr/>
                    <a:lstStyle/>
                    <a:p>
                      <a:endParaRPr lang="fr-FR"/>
                    </a:p>
                  </a:txBody>
                  <a:tcPr/>
                </a:tc>
                <a:tc gridSpan="2">
                  <a:txBody>
                    <a:bodyPr/>
                    <a:lstStyle/>
                    <a:p>
                      <a:pPr algn="ctr"/>
                      <a:r>
                        <a:rPr lang="fr-FR" sz="2800" dirty="0"/>
                        <a:t>2018</a:t>
                      </a:r>
                    </a:p>
                  </a:txBody>
                  <a:tcPr/>
                </a:tc>
                <a:tc hMerge="1">
                  <a:txBody>
                    <a:bodyPr/>
                    <a:lstStyle/>
                    <a:p>
                      <a:endParaRPr lang="fr-FR"/>
                    </a:p>
                  </a:txBody>
                  <a:tcPr/>
                </a:tc>
                <a:tc gridSpan="2">
                  <a:txBody>
                    <a:bodyPr/>
                    <a:lstStyle/>
                    <a:p>
                      <a:pPr algn="ctr"/>
                      <a:r>
                        <a:rPr lang="fr-FR" sz="2800" dirty="0"/>
                        <a:t>2019 </a:t>
                      </a:r>
                    </a:p>
                  </a:txBody>
                  <a:tcPr/>
                </a:tc>
                <a:tc hMerge="1">
                  <a:txBody>
                    <a:bodyPr/>
                    <a:lstStyle/>
                    <a:p>
                      <a:pPr algn="ctr"/>
                      <a:endParaRPr lang="fr-FR" sz="1400" dirty="0"/>
                    </a:p>
                  </a:txBody>
                  <a:tcPr/>
                </a:tc>
                <a:extLst>
                  <a:ext uri="{0D108BD9-81ED-4DB2-BD59-A6C34878D82A}">
                    <a16:rowId xmlns:a16="http://schemas.microsoft.com/office/drawing/2014/main" val="2096101161"/>
                  </a:ext>
                </a:extLst>
              </a:tr>
              <a:tr h="5828922">
                <a:tc>
                  <a:txBody>
                    <a:bodyPr/>
                    <a:lstStyle/>
                    <a:p>
                      <a:endParaRPr lang="fr-FR" sz="1400" b="1" dirty="0">
                        <a:solidFill>
                          <a:schemeClr val="bg1"/>
                        </a:solidFill>
                      </a:endParaRPr>
                    </a:p>
                  </a:txBody>
                  <a:tcPr>
                    <a:solidFill>
                      <a:srgbClr val="C00000"/>
                    </a:solidFill>
                  </a:tcPr>
                </a:tc>
                <a:tc>
                  <a:txBody>
                    <a:bodyPr/>
                    <a:lstStyle/>
                    <a:p>
                      <a:endParaRPr lang="fr-FR" sz="1400" b="0" kern="1200" dirty="0">
                        <a:solidFill>
                          <a:schemeClr val="dk1"/>
                        </a:solidFill>
                        <a:effectLst/>
                        <a:latin typeface="+mn-lt"/>
                        <a:ea typeface="+mn-ea"/>
                        <a:cs typeface="+mn-cs"/>
                      </a:endParaRPr>
                    </a:p>
                    <a:p>
                      <a:endParaRPr lang="fr-FR" sz="1400" b="0"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endParaRPr lang="fr-FR" sz="2200" b="1" i="1" kern="1200" dirty="0">
                        <a:solidFill>
                          <a:schemeClr val="dk1"/>
                        </a:solidFill>
                        <a:effectLst/>
                        <a:latin typeface="+mn-lt"/>
                        <a:ea typeface="+mn-ea"/>
                        <a:cs typeface="+mn-cs"/>
                      </a:endParaRPr>
                    </a:p>
                    <a:p>
                      <a:pPr algn="ctr"/>
                      <a:r>
                        <a:rPr lang="fr-FR" sz="6000" b="1" i="1" u="sng" kern="1200" dirty="0">
                          <a:solidFill>
                            <a:schemeClr val="dk1"/>
                          </a:solidFill>
                          <a:effectLst/>
                          <a:latin typeface="+mn-lt"/>
                          <a:ea typeface="+mn-ea"/>
                          <a:cs typeface="+mn-cs"/>
                        </a:rPr>
                        <a:t>AVIS</a:t>
                      </a:r>
                    </a:p>
                    <a:p>
                      <a:pPr algn="ctr"/>
                      <a:endParaRPr lang="fr-FR" sz="2200" b="1" i="1" dirty="0"/>
                    </a:p>
                  </a:txBody>
                  <a:tcPr>
                    <a:solidFill>
                      <a:schemeClr val="bg1">
                        <a:lumMod val="85000"/>
                      </a:schemeClr>
                    </a:solidFill>
                  </a:tcPr>
                </a:tc>
                <a:tc>
                  <a:txBody>
                    <a:bodyPr/>
                    <a:lstStyle/>
                    <a:p>
                      <a:endParaRPr lang="fr-FR" sz="1600" b="1" dirty="0">
                        <a:solidFill>
                          <a:schemeClr val="bg1"/>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txBody>
                  <a:tcPr>
                    <a:solidFill>
                      <a:schemeClr val="bg2"/>
                    </a:solidFill>
                  </a:tcPr>
                </a:tc>
                <a:tc>
                  <a:txBody>
                    <a:bodyPr/>
                    <a:lstStyle/>
                    <a:p>
                      <a:r>
                        <a:rPr lang="fr-FR" sz="1400" b="1" dirty="0">
                          <a:solidFill>
                            <a:schemeClr val="bg1"/>
                          </a:solidFill>
                        </a:rPr>
                        <a:t>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a:t>
                      </a:r>
                    </a:p>
                  </a:txBody>
                  <a:tcPr>
                    <a:solidFill>
                      <a:schemeClr val="bg2"/>
                    </a:solidFill>
                  </a:tcPr>
                </a:tc>
                <a:tc>
                  <a:txBody>
                    <a:bodyPr/>
                    <a:lstStyle/>
                    <a:p>
                      <a:pPr algn="l"/>
                      <a:endParaRPr lang="fr-FR" sz="1400" b="1" dirty="0"/>
                    </a:p>
                  </a:txBody>
                  <a:tcPr>
                    <a:solidFill>
                      <a:srgbClr val="00B0F0"/>
                    </a:solidFill>
                  </a:tcPr>
                </a:tc>
                <a:tc>
                  <a:txBody>
                    <a:bodyPr/>
                    <a:lstStyle/>
                    <a:p>
                      <a:pPr algn="l"/>
                      <a:endParaRPr lang="fr-FR" sz="1400" b="1" dirty="0"/>
                    </a:p>
                    <a:p>
                      <a:pPr algn="l"/>
                      <a:endParaRPr lang="fr-FR" sz="1400" b="1" dirty="0">
                        <a:solidFill>
                          <a:schemeClr val="tx1"/>
                        </a:solidFill>
                      </a:endParaRPr>
                    </a:p>
                    <a:p>
                      <a:pPr algn="l"/>
                      <a:endParaRPr lang="fr-FR" sz="1400" b="1" dirty="0">
                        <a:solidFill>
                          <a:schemeClr val="tx1"/>
                        </a:solidFill>
                      </a:endParaRPr>
                    </a:p>
                    <a:p>
                      <a:pPr algn="l"/>
                      <a:endParaRPr lang="fr-FR" sz="1400" b="1" dirty="0"/>
                    </a:p>
                  </a:txBody>
                  <a:tcPr>
                    <a:solidFill>
                      <a:schemeClr val="bg2"/>
                    </a:solidFill>
                  </a:tcPr>
                </a:tc>
                <a:tc>
                  <a:txBody>
                    <a:bodyPr/>
                    <a:lstStyle/>
                    <a:p>
                      <a:pPr algn="l"/>
                      <a:endParaRPr lang="fr-FR" sz="1400" b="1" dirty="0">
                        <a:solidFill>
                          <a:schemeClr val="bg1"/>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a:p>
                      <a:pPr algn="l"/>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 Projet d’ordonnance sur la loi pour la liberté de choisir son avenir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 Projet de loi ratifiant diverses ordonnances de la loi pour la liberté de choisir son avenir professionnel et portant diverses mesures d’ordre social</a:t>
                      </a:r>
                    </a:p>
                  </a:txBody>
                  <a:tcPr>
                    <a:solidFill>
                      <a:schemeClr val="bg2"/>
                    </a:solidFill>
                  </a:tcPr>
                </a:tc>
                <a:extLst>
                  <a:ext uri="{0D108BD9-81ED-4DB2-BD59-A6C34878D82A}">
                    <a16:rowId xmlns:a16="http://schemas.microsoft.com/office/drawing/2014/main" val="2247452880"/>
                  </a:ext>
                </a:extLst>
              </a:tr>
            </a:tbl>
          </a:graphicData>
        </a:graphic>
      </p:graphicFrame>
    </p:spTree>
    <p:extLst>
      <p:ext uri="{BB962C8B-B14F-4D97-AF65-F5344CB8AC3E}">
        <p14:creationId xmlns:p14="http://schemas.microsoft.com/office/powerpoint/2010/main" val="4208504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C9D14-D0C4-439D-88FA-4949D389958C}"/>
              </a:ext>
            </a:extLst>
          </p:cNvPr>
          <p:cNvSpPr>
            <a:spLocks noGrp="1"/>
          </p:cNvSpPr>
          <p:nvPr>
            <p:ph type="title"/>
          </p:nvPr>
        </p:nvSpPr>
        <p:spPr>
          <a:xfrm>
            <a:off x="482187" y="2254826"/>
            <a:ext cx="5613813" cy="1901537"/>
          </a:xfrm>
        </p:spPr>
        <p:txBody>
          <a:bodyPr>
            <a:noAutofit/>
          </a:bodyPr>
          <a:lstStyle/>
          <a:p>
            <a:pPr algn="ctr"/>
            <a:r>
              <a:rPr lang="fr-FR" sz="5400" b="1" dirty="0">
                <a:solidFill>
                  <a:srgbClr val="C00000"/>
                </a:solidFill>
              </a:rPr>
              <a:t>Le Règlement </a:t>
            </a:r>
            <a:br>
              <a:rPr lang="fr-FR" sz="5400" b="1" dirty="0">
                <a:solidFill>
                  <a:srgbClr val="C00000"/>
                </a:solidFill>
              </a:rPr>
            </a:br>
            <a:r>
              <a:rPr lang="fr-FR" sz="5400" b="1" dirty="0">
                <a:solidFill>
                  <a:srgbClr val="C00000"/>
                </a:solidFill>
              </a:rPr>
              <a:t>Intérieur</a:t>
            </a:r>
          </a:p>
        </p:txBody>
      </p:sp>
      <p:sp>
        <p:nvSpPr>
          <p:cNvPr id="6" name="Parchemin : vertical 5">
            <a:extLst>
              <a:ext uri="{FF2B5EF4-FFF2-40B4-BE49-F238E27FC236}">
                <a16:creationId xmlns:a16="http://schemas.microsoft.com/office/drawing/2014/main" id="{FD065E20-73C1-4886-858E-52008C8D2197}"/>
              </a:ext>
            </a:extLst>
          </p:cNvPr>
          <p:cNvSpPr/>
          <p:nvPr/>
        </p:nvSpPr>
        <p:spPr>
          <a:xfrm>
            <a:off x="6243204" y="393907"/>
            <a:ext cx="5583382" cy="6068291"/>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68202B-C37D-41EB-804C-B5D462343C68}"/>
              </a:ext>
            </a:extLst>
          </p:cNvPr>
          <p:cNvSpPr/>
          <p:nvPr/>
        </p:nvSpPr>
        <p:spPr>
          <a:xfrm>
            <a:off x="7169727" y="1196058"/>
            <a:ext cx="4062845" cy="5016758"/>
          </a:xfrm>
          <a:prstGeom prst="rect">
            <a:avLst/>
          </a:prstGeom>
          <a:effectLst>
            <a:outerShdw blurRad="50800" dist="38100" dir="18900000" algn="bl" rotWithShape="0">
              <a:prstClr val="black">
                <a:alpha val="40000"/>
              </a:prstClr>
            </a:outerShdw>
          </a:effectLst>
        </p:spPr>
        <p:txBody>
          <a:bodyPr wrap="square">
            <a:spAutoFit/>
          </a:bodyPr>
          <a:lstStyle/>
          <a:p>
            <a:pPr algn="just"/>
            <a:r>
              <a:rPr lang="fr-FR" sz="2400" b="1" dirty="0">
                <a:solidFill>
                  <a:srgbClr val="C00000"/>
                </a:solidFill>
              </a:rPr>
              <a:t>°</a:t>
            </a:r>
            <a:r>
              <a:rPr lang="fr-FR" sz="3200" b="1" dirty="0">
                <a:solidFill>
                  <a:srgbClr val="C00000"/>
                </a:solidFill>
              </a:rPr>
              <a:t> </a:t>
            </a:r>
            <a:r>
              <a:rPr lang="fr-FR" sz="3200" b="1" dirty="0">
                <a:solidFill>
                  <a:srgbClr val="002060"/>
                </a:solidFill>
              </a:rPr>
              <a:t>Missions</a:t>
            </a:r>
          </a:p>
          <a:p>
            <a:pPr algn="just"/>
            <a:r>
              <a:rPr lang="fr-FR" sz="3200" b="1" dirty="0">
                <a:solidFill>
                  <a:srgbClr val="002060"/>
                </a:solidFill>
              </a:rPr>
              <a:t>					 </a:t>
            </a:r>
          </a:p>
          <a:p>
            <a:pPr algn="just"/>
            <a:r>
              <a:rPr lang="fr-FR" sz="3200" b="1" dirty="0">
                <a:solidFill>
                  <a:srgbClr val="002060"/>
                </a:solidFill>
              </a:rPr>
              <a:t>° Objet</a:t>
            </a:r>
          </a:p>
          <a:p>
            <a:pPr algn="just"/>
            <a:endParaRPr lang="fr-FR" sz="3200" b="1" dirty="0">
              <a:solidFill>
                <a:srgbClr val="002060"/>
              </a:solidFill>
            </a:endParaRPr>
          </a:p>
          <a:p>
            <a:pPr algn="just"/>
            <a:r>
              <a:rPr lang="fr-FR" sz="3200" b="1" dirty="0">
                <a:solidFill>
                  <a:srgbClr val="002060"/>
                </a:solidFill>
              </a:rPr>
              <a:t>° Composition</a:t>
            </a:r>
          </a:p>
          <a:p>
            <a:pPr algn="just"/>
            <a:endParaRPr lang="fr-FR" sz="3200" b="1" dirty="0">
              <a:solidFill>
                <a:srgbClr val="002060"/>
              </a:solidFill>
            </a:endParaRPr>
          </a:p>
          <a:p>
            <a:pPr algn="just"/>
            <a:r>
              <a:rPr lang="fr-FR" sz="3200" b="1" dirty="0">
                <a:solidFill>
                  <a:srgbClr val="002060"/>
                </a:solidFill>
              </a:rPr>
              <a:t>° Organisation </a:t>
            </a:r>
          </a:p>
          <a:p>
            <a:pPr algn="just"/>
            <a:r>
              <a:rPr lang="fr-FR" sz="3200" b="1" dirty="0">
                <a:solidFill>
                  <a:srgbClr val="002060"/>
                </a:solidFill>
              </a:rPr>
              <a:t>     Comité Plénier</a:t>
            </a:r>
          </a:p>
          <a:p>
            <a:pPr algn="just"/>
            <a:r>
              <a:rPr lang="fr-FR" sz="3200" b="1" dirty="0">
                <a:solidFill>
                  <a:srgbClr val="002060"/>
                </a:solidFill>
              </a:rPr>
              <a:t>	 Bureau</a:t>
            </a:r>
          </a:p>
          <a:p>
            <a:pPr algn="just"/>
            <a:r>
              <a:rPr lang="fr-FR" sz="3200" b="1" dirty="0">
                <a:solidFill>
                  <a:srgbClr val="002060"/>
                </a:solidFill>
              </a:rPr>
              <a:t>	 Commissions</a:t>
            </a:r>
            <a:endParaRPr lang="fr-FR" sz="3200" dirty="0">
              <a:solidFill>
                <a:srgbClr val="002060"/>
              </a:solidFill>
            </a:endParaRPr>
          </a:p>
        </p:txBody>
      </p:sp>
    </p:spTree>
    <p:extLst>
      <p:ext uri="{BB962C8B-B14F-4D97-AF65-F5344CB8AC3E}">
        <p14:creationId xmlns:p14="http://schemas.microsoft.com/office/powerpoint/2010/main" val="3088729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BDD085-894C-4F6D-A541-85718410F24D}"/>
              </a:ext>
            </a:extLst>
          </p:cNvPr>
          <p:cNvSpPr>
            <a:spLocks noGrp="1"/>
          </p:cNvSpPr>
          <p:nvPr>
            <p:ph type="title"/>
          </p:nvPr>
        </p:nvSpPr>
        <p:spPr/>
        <p:txBody>
          <a:bodyPr/>
          <a:lstStyle/>
          <a:p>
            <a:pPr algn="ctr"/>
            <a:r>
              <a:rPr lang="fr-FR" u="sng" dirty="0"/>
              <a:t>EXPRESSION  DES  AVIS</a:t>
            </a:r>
          </a:p>
        </p:txBody>
      </p:sp>
      <p:sp>
        <p:nvSpPr>
          <p:cNvPr id="3" name="Espace réservé du contenu 2">
            <a:extLst>
              <a:ext uri="{FF2B5EF4-FFF2-40B4-BE49-F238E27FC236}">
                <a16:creationId xmlns:a16="http://schemas.microsoft.com/office/drawing/2014/main" id="{40EB38BA-2047-43DF-98DD-CFD6B5DD4D97}"/>
              </a:ext>
            </a:extLst>
          </p:cNvPr>
          <p:cNvSpPr>
            <a:spLocks noGrp="1"/>
          </p:cNvSpPr>
          <p:nvPr>
            <p:ph idx="1"/>
          </p:nvPr>
        </p:nvSpPr>
        <p:spPr/>
        <p:txBody>
          <a:bodyPr>
            <a:normAutofit fontScale="92500" lnSpcReduction="10000"/>
          </a:bodyPr>
          <a:lstStyle/>
          <a:p>
            <a:r>
              <a:rPr lang="fr-FR" sz="2800" b="1" dirty="0"/>
              <a:t>Quorum</a:t>
            </a:r>
          </a:p>
          <a:p>
            <a:endParaRPr lang="fr-FR" sz="2800" b="1" dirty="0"/>
          </a:p>
          <a:p>
            <a:r>
              <a:rPr lang="fr-FR" sz="2800" b="1" dirty="0"/>
              <a:t>Consensus</a:t>
            </a:r>
          </a:p>
          <a:p>
            <a:pPr marL="0" indent="0">
              <a:buNone/>
            </a:pPr>
            <a:endParaRPr lang="fr-FR" sz="2800" b="1" dirty="0"/>
          </a:p>
          <a:p>
            <a:r>
              <a:rPr lang="fr-FR" sz="2800" b="1" dirty="0"/>
              <a:t>Vote</a:t>
            </a:r>
          </a:p>
          <a:p>
            <a:pPr marL="0" indent="0">
              <a:buNone/>
            </a:pPr>
            <a:endParaRPr lang="fr-FR" sz="2800" b="1" dirty="0"/>
          </a:p>
          <a:p>
            <a:r>
              <a:rPr lang="fr-FR" sz="2800" b="1" dirty="0"/>
              <a:t>Consultation électronique</a:t>
            </a:r>
          </a:p>
        </p:txBody>
      </p:sp>
    </p:spTree>
    <p:extLst>
      <p:ext uri="{BB962C8B-B14F-4D97-AF65-F5344CB8AC3E}">
        <p14:creationId xmlns:p14="http://schemas.microsoft.com/office/powerpoint/2010/main" val="1348119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6B2BE-7D3A-4585-92E9-B4F77479C03D}"/>
              </a:ext>
            </a:extLst>
          </p:cNvPr>
          <p:cNvSpPr/>
          <p:nvPr/>
        </p:nvSpPr>
        <p:spPr>
          <a:xfrm>
            <a:off x="509155" y="457199"/>
            <a:ext cx="11003972" cy="8094524"/>
          </a:xfrm>
          <a:prstGeom prst="rect">
            <a:avLst/>
          </a:prstGeom>
        </p:spPr>
        <p:txBody>
          <a:bodyPr wrap="square">
            <a:spAutoFit/>
          </a:bodyPr>
          <a:lstStyle/>
          <a:p>
            <a:pPr marL="1600200" lvl="3" indent="-228600" algn="just">
              <a:buFont typeface="+mj-lt"/>
              <a:buAutoNum type="arabicPeriod"/>
            </a:pPr>
            <a:r>
              <a:rPr lang="fr-FR" sz="2400" b="1" u="sng" dirty="0">
                <a:ea typeface="Times New Roman" panose="02020603050405020304" pitchFamily="18" charset="0"/>
                <a:cs typeface="Arial" panose="020B0604020202020204" pitchFamily="34" charset="0"/>
              </a:rPr>
              <a:t>Quorum</a:t>
            </a:r>
          </a:p>
          <a:p>
            <a:pPr lvl="2" algn="just"/>
            <a:endParaRPr lang="fr-FR" sz="2400" b="1" dirty="0">
              <a:ea typeface="Times New Roman" panose="02020603050405020304" pitchFamily="18" charset="0"/>
            </a:endParaRPr>
          </a:p>
          <a:p>
            <a:pPr marL="449580" algn="just">
              <a:spcAft>
                <a:spcPts val="0"/>
              </a:spcAft>
            </a:pPr>
            <a:r>
              <a:rPr lang="fr-FR" sz="2200" dirty="0">
                <a:ea typeface="Times New Roman" panose="02020603050405020304" pitchFamily="18" charset="0"/>
                <a:cs typeface="Arial" panose="020B0604020202020204" pitchFamily="34" charset="0"/>
              </a:rPr>
              <a:t>Moitié au moins des membres présents ou représentés, y compris les membres prenant part aux débats au moyen d'une conférence téléphonique ou audiovisuelle. </a:t>
            </a:r>
          </a:p>
          <a:p>
            <a:pPr marL="449580" algn="just">
              <a:spcAft>
                <a:spcPts val="0"/>
              </a:spcAft>
            </a:pPr>
            <a:r>
              <a:rPr lang="fr-FR" sz="2200" dirty="0">
                <a:ea typeface="Times New Roman" panose="02020603050405020304" pitchFamily="18" charset="0"/>
                <a:cs typeface="Arial" panose="020B0604020202020204" pitchFamily="34" charset="0"/>
              </a:rPr>
              <a:t>Lorsque le quorum n'est pas atteint, l’instance délibère valablement sans condition de quorum après une nouvelle convocation portant sur le même ordre du jour et spécifiant qu'aucun quorum ne sera exigé.</a:t>
            </a:r>
          </a:p>
          <a:p>
            <a:pPr marL="449580" algn="just">
              <a:spcAft>
                <a:spcPts val="0"/>
              </a:spcAft>
            </a:pPr>
            <a:endParaRPr lang="fr-FR" sz="2000" dirty="0">
              <a:ea typeface="Times New Roman" panose="02020603050405020304" pitchFamily="18" charset="0"/>
              <a:cs typeface="Arial" panose="020B0604020202020204" pitchFamily="34" charset="0"/>
            </a:endParaRPr>
          </a:p>
          <a:p>
            <a:pPr marL="449580" algn="just">
              <a:spcAft>
                <a:spcPts val="0"/>
              </a:spcAft>
            </a:pPr>
            <a:endParaRPr lang="fr-FR" dirty="0">
              <a:ea typeface="Times New Roman" panose="02020603050405020304" pitchFamily="18" charset="0"/>
              <a:cs typeface="Arial" panose="020B0604020202020204" pitchFamily="34" charset="0"/>
            </a:endParaRPr>
          </a:p>
          <a:p>
            <a:pPr lvl="2" algn="just"/>
            <a:r>
              <a:rPr lang="fr-FR" dirty="0">
                <a:ea typeface="Times New Roman" panose="02020603050405020304" pitchFamily="18" charset="0"/>
              </a:rPr>
              <a:t>	</a:t>
            </a:r>
            <a:r>
              <a:rPr lang="fr-FR" sz="2400" b="1" dirty="0">
                <a:ea typeface="Times New Roman" panose="02020603050405020304" pitchFamily="18" charset="0"/>
              </a:rPr>
              <a:t>2. </a:t>
            </a:r>
            <a:r>
              <a:rPr lang="fr-FR" sz="2400" b="1" u="sng" dirty="0">
                <a:ea typeface="Times New Roman" panose="02020603050405020304" pitchFamily="18" charset="0"/>
              </a:rPr>
              <a:t>Adoption des avis</a:t>
            </a:r>
          </a:p>
          <a:p>
            <a:pPr lvl="2" algn="just"/>
            <a:endParaRPr lang="fr-FR" sz="2400" b="1" dirty="0">
              <a:ea typeface="Times New Roman" panose="02020603050405020304" pitchFamily="18" charset="0"/>
            </a:endParaRPr>
          </a:p>
          <a:p>
            <a:pPr marL="449580" algn="just">
              <a:spcAft>
                <a:spcPts val="0"/>
              </a:spcAft>
            </a:pPr>
            <a:r>
              <a:rPr lang="fr-FR" sz="2200" dirty="0">
                <a:ea typeface="Times New Roman" panose="02020603050405020304" pitchFamily="18" charset="0"/>
                <a:cs typeface="Arial" panose="020B0604020202020204" pitchFamily="34" charset="0"/>
              </a:rPr>
              <a:t>Seul le titulaire a une voix délibérative. </a:t>
            </a:r>
            <a:r>
              <a:rPr lang="fr-FR" sz="2200" dirty="0">
                <a:ea typeface="Times New Roman" panose="02020603050405020304" pitchFamily="18" charset="0"/>
              </a:rPr>
              <a:t>Un membre titulaire peut donner pouvoir à son suppléant ou en cas d'indisponibilité du titulaire et du suppléant, il peut donner pouvoir à un autre membre pour voter en son nom. En aucun cas, il ne peut être attribué plus d'un pouvoir, par personne présente.</a:t>
            </a:r>
          </a:p>
          <a:p>
            <a:pPr marL="449580" algn="just">
              <a:spcAft>
                <a:spcPts val="0"/>
              </a:spcAft>
            </a:pPr>
            <a:endParaRPr lang="fr-FR" dirty="0">
              <a:ea typeface="Times New Roman" panose="02020603050405020304" pitchFamily="18" charset="0"/>
              <a:cs typeface="Arial" panose="020B0604020202020204" pitchFamily="34" charset="0"/>
            </a:endParaRPr>
          </a:p>
          <a:p>
            <a:pPr marL="449580" algn="just">
              <a:spcAft>
                <a:spcPts val="0"/>
              </a:spcAft>
            </a:pPr>
            <a:endParaRPr lang="fr-FR" dirty="0">
              <a:effectLst/>
              <a:ea typeface="Times New Roman" panose="02020603050405020304" pitchFamily="18" charset="0"/>
              <a:cs typeface="Arial" panose="020B0604020202020204" pitchFamily="34" charset="0"/>
            </a:endParaRPr>
          </a:p>
          <a:p>
            <a:pPr marL="449580" algn="just">
              <a:spcAft>
                <a:spcPts val="0"/>
              </a:spcAft>
            </a:pPr>
            <a:endParaRPr lang="fr-FR" dirty="0">
              <a:ea typeface="Times New Roman" panose="02020603050405020304" pitchFamily="18" charset="0"/>
              <a:cs typeface="Arial" panose="020B0604020202020204" pitchFamily="34" charset="0"/>
            </a:endParaRPr>
          </a:p>
          <a:p>
            <a:pPr marL="449580" algn="just">
              <a:spcAft>
                <a:spcPts val="0"/>
              </a:spcAft>
            </a:pPr>
            <a:endParaRPr lang="fr-FR" dirty="0">
              <a:effectLst/>
              <a:ea typeface="Times New Roman" panose="02020603050405020304" pitchFamily="18" charset="0"/>
              <a:cs typeface="Arial" panose="020B0604020202020204" pitchFamily="34" charset="0"/>
            </a:endParaRPr>
          </a:p>
          <a:p>
            <a:pPr marL="449580" algn="just">
              <a:spcAft>
                <a:spcPts val="0"/>
              </a:spcAft>
            </a:pPr>
            <a:endParaRPr lang="fr-FR" dirty="0">
              <a:ea typeface="Times New Roman" panose="02020603050405020304" pitchFamily="18" charset="0"/>
              <a:cs typeface="Arial" panose="020B0604020202020204" pitchFamily="34" charset="0"/>
            </a:endParaRPr>
          </a:p>
          <a:p>
            <a:pPr marL="449580" algn="just">
              <a:spcAft>
                <a:spcPts val="0"/>
              </a:spcAft>
            </a:pPr>
            <a:endParaRPr lang="fr-FR" dirty="0">
              <a:effectLst/>
              <a:ea typeface="Times New Roman" panose="02020603050405020304" pitchFamily="18" charset="0"/>
              <a:cs typeface="Arial" panose="020B0604020202020204" pitchFamily="34" charset="0"/>
            </a:endParaRPr>
          </a:p>
          <a:p>
            <a:pPr marL="449580" algn="just">
              <a:spcAft>
                <a:spcPts val="0"/>
              </a:spcAft>
            </a:pPr>
            <a:endParaRPr lang="fr-FR" dirty="0">
              <a:ea typeface="Times New Roman" panose="02020603050405020304" pitchFamily="18" charset="0"/>
              <a:cs typeface="Arial" panose="020B0604020202020204" pitchFamily="34" charset="0"/>
            </a:endParaRPr>
          </a:p>
          <a:p>
            <a:pPr marL="449580" algn="just">
              <a:spcAft>
                <a:spcPts val="0"/>
              </a:spcAft>
            </a:pPr>
            <a:endParaRPr lang="fr-FR" dirty="0">
              <a:effectLst/>
              <a:ea typeface="Times New Roman" panose="02020603050405020304" pitchFamily="18" charset="0"/>
            </a:endParaRPr>
          </a:p>
        </p:txBody>
      </p:sp>
    </p:spTree>
    <p:extLst>
      <p:ext uri="{BB962C8B-B14F-4D97-AF65-F5344CB8AC3E}">
        <p14:creationId xmlns:p14="http://schemas.microsoft.com/office/powerpoint/2010/main" val="60716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FC2B92-02CB-4ED6-B27B-FD934802C203}"/>
              </a:ext>
            </a:extLst>
          </p:cNvPr>
          <p:cNvSpPr/>
          <p:nvPr/>
        </p:nvSpPr>
        <p:spPr>
          <a:xfrm>
            <a:off x="540327" y="474345"/>
            <a:ext cx="11118273" cy="3693319"/>
          </a:xfrm>
          <a:prstGeom prst="rect">
            <a:avLst/>
          </a:prstGeom>
        </p:spPr>
        <p:txBody>
          <a:bodyPr wrap="square">
            <a:spAutoFit/>
          </a:bodyPr>
          <a:lstStyle/>
          <a:p>
            <a:pPr lvl="2" algn="just"/>
            <a:endParaRPr lang="fr-FR" dirty="0">
              <a:ea typeface="Times New Roman" panose="02020603050405020304" pitchFamily="18" charset="0"/>
            </a:endParaRPr>
          </a:p>
          <a:p>
            <a:pPr marL="742950" lvl="1" indent="-285750" algn="just">
              <a:spcAft>
                <a:spcPts val="0"/>
              </a:spcAft>
              <a:buFont typeface="Symbol" panose="05050102010706020507" pitchFamily="18" charset="2"/>
              <a:buChar char=""/>
            </a:pPr>
            <a:r>
              <a:rPr lang="fr-FR" sz="2400" b="1" dirty="0">
                <a:ea typeface="Times New Roman" panose="02020603050405020304" pitchFamily="18" charset="0"/>
                <a:cs typeface="Symbol" panose="05050102010706020507" pitchFamily="18" charset="2"/>
              </a:rPr>
              <a:t>Le consensus </a:t>
            </a:r>
            <a:endParaRPr lang="fr-FR" sz="2400" dirty="0">
              <a:ea typeface="Times New Roman" panose="02020603050405020304" pitchFamily="18" charset="0"/>
              <a:cs typeface="Symbol" panose="05050102010706020507" pitchFamily="18" charset="2"/>
            </a:endParaRPr>
          </a:p>
          <a:p>
            <a:pPr marL="449580" algn="just">
              <a:spcAft>
                <a:spcPts val="0"/>
              </a:spcAft>
            </a:pPr>
            <a:r>
              <a:rPr lang="fr-FR" sz="2400" dirty="0">
                <a:ea typeface="Times New Roman" panose="02020603050405020304" pitchFamily="18" charset="0"/>
              </a:rPr>
              <a:t> </a:t>
            </a:r>
            <a:r>
              <a:rPr lang="fr-FR" dirty="0">
                <a:ea typeface="Times New Roman" panose="02020603050405020304" pitchFamily="18" charset="0"/>
              </a:rPr>
              <a:t>La règle générale de fonctionnement est l’adoption par consensus. </a:t>
            </a:r>
          </a:p>
          <a:p>
            <a:pPr marL="449580" algn="just">
              <a:spcAft>
                <a:spcPts val="0"/>
              </a:spcAft>
            </a:pPr>
            <a:endParaRPr lang="fr-FR" sz="2400" dirty="0">
              <a:ea typeface="Times New Roman" panose="02020603050405020304" pitchFamily="18" charset="0"/>
            </a:endParaRPr>
          </a:p>
          <a:p>
            <a:pPr marL="742950" lvl="1" indent="-285750" algn="just">
              <a:spcAft>
                <a:spcPts val="0"/>
              </a:spcAft>
              <a:buFont typeface="Symbol" panose="05050102010706020507" pitchFamily="18" charset="2"/>
              <a:buChar char=""/>
            </a:pPr>
            <a:r>
              <a:rPr lang="fr-FR" sz="2400" b="1" dirty="0">
                <a:ea typeface="Times New Roman" panose="02020603050405020304" pitchFamily="18" charset="0"/>
                <a:cs typeface="Symbol" panose="05050102010706020507" pitchFamily="18" charset="2"/>
              </a:rPr>
              <a:t>Le vote </a:t>
            </a:r>
            <a:endParaRPr lang="fr-FR" sz="2400" dirty="0">
              <a:ea typeface="Times New Roman" panose="02020603050405020304" pitchFamily="18" charset="0"/>
              <a:cs typeface="Symbol" panose="05050102010706020507" pitchFamily="18" charset="2"/>
            </a:endParaRPr>
          </a:p>
          <a:p>
            <a:pPr marL="685800" algn="just">
              <a:spcAft>
                <a:spcPts val="0"/>
              </a:spcAft>
            </a:pPr>
            <a:r>
              <a:rPr lang="fr-FR" sz="2000" dirty="0">
                <a:ea typeface="Times New Roman" panose="02020603050405020304" pitchFamily="18" charset="0"/>
              </a:rPr>
              <a:t>Cependant lorsque l’avis du comité est prévu par les textes, les présidents du Comité peuvent faire procéder à un vote afin de recueillir l’avis du Comité. Le vote peut également avoir lieu sur demande du 1/3 des membres de droit présents.</a:t>
            </a:r>
          </a:p>
          <a:p>
            <a:pPr marL="685800" algn="just">
              <a:spcAft>
                <a:spcPts val="0"/>
              </a:spcAft>
            </a:pPr>
            <a:r>
              <a:rPr lang="fr-FR" sz="2000" dirty="0">
                <a:ea typeface="Times New Roman" panose="02020603050405020304" pitchFamily="18" charset="0"/>
              </a:rPr>
              <a:t>La procédure de vote est celle du vote à main levée. Le vote à bulletin secret est de droit s'il est demandé par au moins un tiers des membres du Comité ou de la commission</a:t>
            </a:r>
            <a:endParaRPr lang="fr-FR" sz="2000" dirty="0"/>
          </a:p>
        </p:txBody>
      </p:sp>
      <p:sp>
        <p:nvSpPr>
          <p:cNvPr id="3" name="Rectangle 2">
            <a:extLst>
              <a:ext uri="{FF2B5EF4-FFF2-40B4-BE49-F238E27FC236}">
                <a16:creationId xmlns:a16="http://schemas.microsoft.com/office/drawing/2014/main" id="{F96088D1-883F-42CE-AC97-74E5D2B4129E}"/>
              </a:ext>
            </a:extLst>
          </p:cNvPr>
          <p:cNvSpPr/>
          <p:nvPr/>
        </p:nvSpPr>
        <p:spPr>
          <a:xfrm>
            <a:off x="540327" y="4167664"/>
            <a:ext cx="11118273" cy="1323439"/>
          </a:xfrm>
          <a:prstGeom prst="rect">
            <a:avLst/>
          </a:prstGeom>
        </p:spPr>
        <p:txBody>
          <a:bodyPr wrap="square">
            <a:spAutoFit/>
          </a:bodyPr>
          <a:lstStyle/>
          <a:p>
            <a:pPr marL="685800" algn="just">
              <a:spcAft>
                <a:spcPts val="0"/>
              </a:spcAft>
            </a:pPr>
            <a:r>
              <a:rPr lang="fr-FR" sz="2000" dirty="0">
                <a:ea typeface="Times New Roman" panose="02020603050405020304" pitchFamily="18" charset="0"/>
              </a:rPr>
              <a:t>Est réputé acquis, l’avis ayant recueilli la majorité absolue des voix des membres de droits présents.</a:t>
            </a:r>
          </a:p>
          <a:p>
            <a:pPr marL="685800" algn="just">
              <a:spcAft>
                <a:spcPts val="0"/>
              </a:spcAft>
            </a:pPr>
            <a:r>
              <a:rPr lang="fr-FR" sz="2000" dirty="0">
                <a:ea typeface="Times New Roman" panose="02020603050405020304" pitchFamily="18" charset="0"/>
              </a:rPr>
              <a:t>Le quorum minimum pour qu’un avis soit réputé acquis est de 60 % de la composition des membres titulaires du Comité.</a:t>
            </a:r>
          </a:p>
        </p:txBody>
      </p:sp>
    </p:spTree>
    <p:extLst>
      <p:ext uri="{BB962C8B-B14F-4D97-AF65-F5344CB8AC3E}">
        <p14:creationId xmlns:p14="http://schemas.microsoft.com/office/powerpoint/2010/main" val="957934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66748F-A52C-419C-A341-EB9FF048A67C}"/>
              </a:ext>
            </a:extLst>
          </p:cNvPr>
          <p:cNvSpPr/>
          <p:nvPr/>
        </p:nvSpPr>
        <p:spPr>
          <a:xfrm>
            <a:off x="374073" y="988529"/>
            <a:ext cx="10245437" cy="3939540"/>
          </a:xfrm>
          <a:prstGeom prst="rect">
            <a:avLst/>
          </a:prstGeom>
        </p:spPr>
        <p:txBody>
          <a:bodyPr wrap="square">
            <a:spAutoFit/>
          </a:bodyPr>
          <a:lstStyle/>
          <a:p>
            <a:pPr marL="742950" lvl="1" indent="-285750" algn="just">
              <a:buFont typeface="Symbol" panose="05050102010706020507" pitchFamily="18" charset="2"/>
              <a:buChar char=""/>
            </a:pPr>
            <a:r>
              <a:rPr lang="fr-FR" sz="2000" b="1" dirty="0">
                <a:ea typeface="Times New Roman" panose="02020603050405020304" pitchFamily="18" charset="0"/>
                <a:cs typeface="Symbol" panose="05050102010706020507" pitchFamily="18" charset="2"/>
              </a:rPr>
              <a:t>La consultation électronique </a:t>
            </a:r>
          </a:p>
          <a:p>
            <a:pPr lvl="1" algn="just"/>
            <a:endParaRPr lang="fr-FR" sz="2000" dirty="0">
              <a:ea typeface="Times New Roman" panose="02020603050405020304" pitchFamily="18" charset="0"/>
              <a:cs typeface="Symbol" panose="05050102010706020507" pitchFamily="18" charset="2"/>
            </a:endParaRPr>
          </a:p>
          <a:p>
            <a:pPr marL="685800" algn="just">
              <a:spcAft>
                <a:spcPts val="0"/>
              </a:spcAft>
            </a:pPr>
            <a:r>
              <a:rPr lang="fr-FR" sz="2000" dirty="0">
                <a:ea typeface="Times New Roman" panose="02020603050405020304" pitchFamily="18" charset="0"/>
              </a:rPr>
              <a:t>Entre deux séances et en cas de nécessité, la consultation des membres du Bureau peut se faire par écrit. Ce mode de consultation doit cependant rester exceptionnel. </a:t>
            </a:r>
          </a:p>
          <a:p>
            <a:pPr marL="685800" algn="just">
              <a:spcAft>
                <a:spcPts val="0"/>
              </a:spcAft>
            </a:pPr>
            <a:endParaRPr lang="fr-FR" sz="2000" dirty="0">
              <a:ea typeface="Times New Roman" panose="02020603050405020304" pitchFamily="18" charset="0"/>
            </a:endParaRPr>
          </a:p>
          <a:p>
            <a:pPr marL="678180" algn="just">
              <a:spcAft>
                <a:spcPts val="0"/>
              </a:spcAft>
            </a:pPr>
            <a:r>
              <a:rPr lang="fr-FR" sz="2000" dirty="0">
                <a:ea typeface="Times New Roman" panose="02020603050405020304" pitchFamily="18" charset="0"/>
              </a:rPr>
              <a:t>Dans ce cas, une demande d’avis est adressée aux membres qui devront se prononcer dans un délai de 15 jours. Ces avis sont donnés à la majorité simple des suffrages exprimés par les noms figurant à l’arrêté constitutif du Comité. </a:t>
            </a:r>
          </a:p>
          <a:p>
            <a:pPr marL="678180" algn="just">
              <a:spcAft>
                <a:spcPts val="0"/>
              </a:spcAft>
            </a:pPr>
            <a:endParaRPr lang="fr-FR" sz="2000" dirty="0">
              <a:ea typeface="Times New Roman" panose="02020603050405020304" pitchFamily="18" charset="0"/>
            </a:endParaRPr>
          </a:p>
          <a:p>
            <a:pPr marL="678180" algn="just">
              <a:spcAft>
                <a:spcPts val="0"/>
              </a:spcAft>
            </a:pPr>
            <a:r>
              <a:rPr lang="fr-FR" sz="2000" dirty="0">
                <a:ea typeface="Times New Roman" panose="02020603050405020304" pitchFamily="18" charset="0"/>
              </a:rPr>
              <a:t>En cas de non-réponse, l’avis est réputé favorable.</a:t>
            </a:r>
          </a:p>
          <a:p>
            <a:pPr algn="just">
              <a:spcAft>
                <a:spcPts val="0"/>
              </a:spcAft>
            </a:pPr>
            <a:r>
              <a:rPr lang="fr-FR" sz="1000" dirty="0">
                <a:latin typeface="Arial" panose="020B060402020202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7272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1756243" y="500742"/>
            <a:ext cx="2793986" cy="1643743"/>
          </a:xfrm>
        </p:spPr>
        <p:txBody>
          <a:bodyPr>
            <a:normAutofit fontScale="90000"/>
          </a:bodyPr>
          <a:lstStyle/>
          <a:p>
            <a:r>
              <a:rPr lang="fr-FR" sz="4000" b="1" dirty="0">
                <a:solidFill>
                  <a:schemeClr val="bg1"/>
                </a:solidFill>
                <a:latin typeface="Broadway" panose="04040905080B02020502" pitchFamily="82" charset="0"/>
              </a:rPr>
              <a:t>Plénier  du CREFOP</a:t>
            </a:r>
          </a:p>
        </p:txBody>
      </p:sp>
      <p:sp>
        <p:nvSpPr>
          <p:cNvPr id="10" name="Espace réservé du contenu 9"/>
          <p:cNvSpPr>
            <a:spLocks noGrp="1"/>
          </p:cNvSpPr>
          <p:nvPr>
            <p:ph idx="1"/>
          </p:nvPr>
        </p:nvSpPr>
        <p:spPr>
          <a:xfrm>
            <a:off x="4982817" y="407106"/>
            <a:ext cx="6864625" cy="6262142"/>
          </a:xfrm>
          <a:effectLst>
            <a:outerShdw blurRad="50800" dist="38100" dir="13500000" algn="br" rotWithShape="0">
              <a:prstClr val="black">
                <a:alpha val="40000"/>
              </a:prstClr>
            </a:outerShdw>
          </a:effectLst>
        </p:spPr>
        <p:txBody>
          <a:bodyPr>
            <a:normAutofit fontScale="25000" lnSpcReduction="20000"/>
          </a:bodyPr>
          <a:lstStyle/>
          <a:p>
            <a:pPr marL="0" indent="0">
              <a:spcBef>
                <a:spcPts val="0"/>
              </a:spcBef>
              <a:buNone/>
            </a:pPr>
            <a:endParaRPr lang="fr-FR" sz="2400" b="1" u="sng" dirty="0">
              <a:solidFill>
                <a:schemeClr val="accent4">
                  <a:lumMod val="75000"/>
                </a:schemeClr>
              </a:solidFill>
              <a:latin typeface="Candara" panose="020E0502030303020204" pitchFamily="34" charset="0"/>
            </a:endParaRPr>
          </a:p>
          <a:p>
            <a:pPr marL="0" indent="0" algn="ctr">
              <a:spcBef>
                <a:spcPts val="0"/>
              </a:spcBef>
              <a:buNone/>
            </a:pPr>
            <a:endParaRPr lang="fr-FR" sz="11500" b="1" i="1" u="sng" dirty="0">
              <a:solidFill>
                <a:srgbClr val="FF0000"/>
              </a:solidFill>
              <a:latin typeface="Candara" panose="020E0502030303020204" pitchFamily="34" charset="0"/>
            </a:endParaRPr>
          </a:p>
          <a:p>
            <a:pPr marL="0" indent="0" algn="ctr">
              <a:spcBef>
                <a:spcPts val="0"/>
              </a:spcBef>
              <a:buNone/>
            </a:pPr>
            <a:endParaRPr lang="fr-FR" sz="288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VALIDATION</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DU</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R</a:t>
            </a:r>
            <a:r>
              <a:rPr lang="fr-FR" sz="9600" b="1" i="1" u="sng" dirty="0">
                <a:solidFill>
                  <a:srgbClr val="FF0000"/>
                </a:solidFill>
                <a:latin typeface="Candara" panose="020E0502030303020204" pitchFamily="34" charset="0"/>
              </a:rPr>
              <a:t>èglement     </a:t>
            </a:r>
            <a:r>
              <a:rPr lang="fr-FR" sz="28800" b="1" i="1" u="sng" dirty="0" err="1">
                <a:solidFill>
                  <a:srgbClr val="FF0000"/>
                </a:solidFill>
                <a:latin typeface="Candara" panose="020E0502030303020204" pitchFamily="34" charset="0"/>
              </a:rPr>
              <a:t>I</a:t>
            </a:r>
            <a:r>
              <a:rPr lang="fr-FR" sz="9600" b="1" i="1" u="sng" dirty="0" err="1">
                <a:solidFill>
                  <a:srgbClr val="FF0000"/>
                </a:solidFill>
                <a:latin typeface="Candara" panose="020E0502030303020204" pitchFamily="34" charset="0"/>
              </a:rPr>
              <a:t>èntérieur</a:t>
            </a:r>
            <a:endParaRPr lang="fr-FR" sz="9600" b="1" i="1" u="sng" dirty="0">
              <a:solidFill>
                <a:srgbClr val="FF0000"/>
              </a:solidFill>
              <a:latin typeface="Candara" panose="020E0502030303020204" pitchFamily="34" charset="0"/>
            </a:endParaRP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endParaRPr lang="fr-FR" sz="17600" b="1" i="1" u="sng" dirty="0">
              <a:solidFill>
                <a:srgbClr val="0070C0"/>
              </a:solidFill>
              <a:latin typeface="Candara" panose="020E0502030303020204" pitchFamily="34" charset="0"/>
            </a:endParaRPr>
          </a:p>
          <a:p>
            <a:pPr marL="0" indent="0" algn="ctr">
              <a:spcBef>
                <a:spcPts val="0"/>
              </a:spcBef>
              <a:buNone/>
            </a:pPr>
            <a:endParaRPr lang="fr-FR" sz="17600" b="1" i="1" dirty="0">
              <a:solidFill>
                <a:srgbClr val="0070C0"/>
              </a:solidFill>
              <a:latin typeface="Candara" panose="020E0502030303020204" pitchFamily="34" charset="0"/>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marL="749808" lvl="1" indent="-457200" algn="ctr">
              <a:buFont typeface="+mj-lt"/>
              <a:buAutoNum type="arabicPeriod"/>
            </a:pPr>
            <a:endParaRPr lang="fr-FR" sz="1900" b="1" dirty="0">
              <a:solidFill>
                <a:schemeClr val="accent4">
                  <a:lumMod val="75000"/>
                </a:schemeClr>
              </a:solidFill>
            </a:endParaRPr>
          </a:p>
          <a:p>
            <a:pPr marL="292608" lvl="1" indent="0">
              <a:buNone/>
            </a:pPr>
            <a:endParaRPr lang="fr-FR" sz="1400" dirty="0">
              <a:solidFill>
                <a:schemeClr val="accent4">
                  <a:lumMod val="75000"/>
                </a:schemeClr>
              </a:solidFill>
            </a:endParaRPr>
          </a:p>
          <a:p>
            <a:pPr marL="0" lvl="0" indent="0">
              <a:buNone/>
            </a:pPr>
            <a:r>
              <a:rPr lang="fr-FR" sz="2000" b="1" dirty="0">
                <a:solidFill>
                  <a:schemeClr val="accent4">
                    <a:lumMod val="75000"/>
                  </a:schemeClr>
                </a:solidFill>
              </a:rPr>
              <a:t> </a:t>
            </a:r>
            <a:endParaRPr lang="fr-FR" sz="2000" dirty="0">
              <a:solidFill>
                <a:schemeClr val="tx1">
                  <a:lumMod val="50000"/>
                  <a:lumOff val="50000"/>
                </a:schemeClr>
              </a:solidFill>
            </a:endParaRPr>
          </a:p>
          <a:p>
            <a:pPr marL="0" lvl="0" indent="0">
              <a:buNone/>
            </a:pPr>
            <a:r>
              <a:rPr lang="fr-FR" sz="2000" dirty="0"/>
              <a:t> </a:t>
            </a:r>
            <a:endParaRPr lang="fr-FR" sz="1400"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8" y="3339730"/>
            <a:ext cx="4286458" cy="2327924"/>
          </a:xfrm>
          <a:prstGeom prst="rect">
            <a:avLst/>
          </a:prstGeom>
        </p:spPr>
      </p:pic>
    </p:spTree>
    <p:extLst>
      <p:ext uri="{BB962C8B-B14F-4D97-AF65-F5344CB8AC3E}">
        <p14:creationId xmlns:p14="http://schemas.microsoft.com/office/powerpoint/2010/main" val="3034311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62C88-8413-46E6-9889-69A0A65B8D06}"/>
              </a:ext>
            </a:extLst>
          </p:cNvPr>
          <p:cNvSpPr>
            <a:spLocks noGrp="1"/>
          </p:cNvSpPr>
          <p:nvPr>
            <p:ph type="title"/>
          </p:nvPr>
        </p:nvSpPr>
        <p:spPr>
          <a:xfrm>
            <a:off x="1073151" y="446088"/>
            <a:ext cx="3547533" cy="1538576"/>
          </a:xfrm>
        </p:spPr>
        <p:txBody>
          <a:bodyPr/>
          <a:lstStyle/>
          <a:p>
            <a:pPr algn="ctr"/>
            <a:r>
              <a:rPr lang="fr-FR" sz="4000" dirty="0"/>
              <a:t> </a:t>
            </a:r>
            <a:br>
              <a:rPr lang="fr-FR" sz="4000" dirty="0"/>
            </a:br>
            <a:r>
              <a:rPr lang="fr-FR" sz="4000" dirty="0"/>
              <a:t>SECRETARIAT</a:t>
            </a:r>
            <a:br>
              <a:rPr lang="fr-FR" sz="4000" dirty="0"/>
            </a:br>
            <a:r>
              <a:rPr lang="fr-FR" sz="4000" dirty="0"/>
              <a:t>PERMANENT</a:t>
            </a:r>
          </a:p>
        </p:txBody>
      </p:sp>
      <p:sp>
        <p:nvSpPr>
          <p:cNvPr id="3" name="Espace réservé du contenu 2">
            <a:extLst>
              <a:ext uri="{FF2B5EF4-FFF2-40B4-BE49-F238E27FC236}">
                <a16:creationId xmlns:a16="http://schemas.microsoft.com/office/drawing/2014/main" id="{8F953513-7389-4643-A9AB-5AF94DEEDC02}"/>
              </a:ext>
            </a:extLst>
          </p:cNvPr>
          <p:cNvSpPr>
            <a:spLocks noGrp="1"/>
          </p:cNvSpPr>
          <p:nvPr>
            <p:ph idx="1"/>
          </p:nvPr>
        </p:nvSpPr>
        <p:spPr>
          <a:xfrm>
            <a:off x="4855633" y="446088"/>
            <a:ext cx="6252633" cy="5856741"/>
          </a:xfrm>
        </p:spPr>
        <p:txBody>
          <a:bodyPr>
            <a:normAutofit lnSpcReduction="10000"/>
          </a:bodyPr>
          <a:lstStyle/>
          <a:p>
            <a:endParaRPr lang="fr-FR" sz="3200" i="1" u="sng" dirty="0"/>
          </a:p>
          <a:p>
            <a:r>
              <a:rPr lang="fr-FR" sz="3200" b="1" i="1" u="sng" dirty="0"/>
              <a:t>Administratif</a:t>
            </a:r>
          </a:p>
          <a:p>
            <a:pPr lvl="1"/>
            <a:r>
              <a:rPr lang="fr-FR" sz="2200" dirty="0"/>
              <a:t>Convocations</a:t>
            </a:r>
          </a:p>
          <a:p>
            <a:pPr lvl="1"/>
            <a:r>
              <a:rPr lang="fr-FR" sz="2200" dirty="0"/>
              <a:t>Documents de travail</a:t>
            </a:r>
          </a:p>
          <a:p>
            <a:pPr lvl="1"/>
            <a:r>
              <a:rPr lang="fr-FR" sz="2200" dirty="0"/>
              <a:t>Comptes rendus</a:t>
            </a:r>
          </a:p>
          <a:p>
            <a:pPr lvl="1"/>
            <a:r>
              <a:rPr lang="fr-FR" sz="2200" dirty="0"/>
              <a:t>Bilans annuels</a:t>
            </a:r>
          </a:p>
          <a:p>
            <a:pPr marL="457200" lvl="1" indent="0">
              <a:buNone/>
            </a:pPr>
            <a:endParaRPr lang="fr-FR" dirty="0"/>
          </a:p>
          <a:p>
            <a:r>
              <a:rPr lang="fr-FR" sz="3200" b="1" i="1" u="sng" dirty="0"/>
              <a:t>Information, relation et communication</a:t>
            </a:r>
          </a:p>
          <a:p>
            <a:pPr lvl="1"/>
            <a:r>
              <a:rPr lang="fr-FR" sz="2000" dirty="0"/>
              <a:t>Diffusion de l’information</a:t>
            </a:r>
          </a:p>
          <a:p>
            <a:pPr lvl="1"/>
            <a:r>
              <a:rPr lang="fr-FR" sz="2000" dirty="0"/>
              <a:t>Travaux et calendriers</a:t>
            </a:r>
          </a:p>
          <a:p>
            <a:pPr lvl="1"/>
            <a:r>
              <a:rPr lang="fr-FR" sz="2000" dirty="0"/>
              <a:t>Participation aux évènements </a:t>
            </a:r>
          </a:p>
          <a:p>
            <a:endParaRPr lang="fr-FR" dirty="0"/>
          </a:p>
        </p:txBody>
      </p:sp>
      <p:sp>
        <p:nvSpPr>
          <p:cNvPr id="4" name="Espace réservé du texte 3">
            <a:extLst>
              <a:ext uri="{FF2B5EF4-FFF2-40B4-BE49-F238E27FC236}">
                <a16:creationId xmlns:a16="http://schemas.microsoft.com/office/drawing/2014/main" id="{4D8658C6-65AC-4DD7-AA6D-535E6AB39C04}"/>
              </a:ext>
            </a:extLst>
          </p:cNvPr>
          <p:cNvSpPr>
            <a:spLocks noGrp="1"/>
          </p:cNvSpPr>
          <p:nvPr>
            <p:ph type="body" sz="half" idx="2"/>
          </p:nvPr>
        </p:nvSpPr>
        <p:spPr/>
        <p:txBody>
          <a:bodyPr>
            <a:normAutofit/>
          </a:bodyPr>
          <a:lstStyle/>
          <a:p>
            <a:pPr algn="ctr"/>
            <a:r>
              <a:rPr lang="fr-FR" sz="4000" b="1" dirty="0">
                <a:solidFill>
                  <a:srgbClr val="FF0000"/>
                </a:solidFill>
              </a:rPr>
              <a:t>Lettre de Mission</a:t>
            </a:r>
          </a:p>
          <a:p>
            <a:pPr algn="ctr"/>
            <a:r>
              <a:rPr lang="fr-FR" sz="4000" b="1" dirty="0">
                <a:solidFill>
                  <a:srgbClr val="FF0000"/>
                </a:solidFill>
              </a:rPr>
              <a:t>De l’AGEFMA</a:t>
            </a:r>
          </a:p>
        </p:txBody>
      </p:sp>
    </p:spTree>
    <p:extLst>
      <p:ext uri="{BB962C8B-B14F-4D97-AF65-F5344CB8AC3E}">
        <p14:creationId xmlns:p14="http://schemas.microsoft.com/office/powerpoint/2010/main" val="87990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62C88-8413-46E6-9889-69A0A65B8D06}"/>
              </a:ext>
            </a:extLst>
          </p:cNvPr>
          <p:cNvSpPr>
            <a:spLocks noGrp="1"/>
          </p:cNvSpPr>
          <p:nvPr>
            <p:ph type="title"/>
          </p:nvPr>
        </p:nvSpPr>
        <p:spPr>
          <a:xfrm>
            <a:off x="1073151" y="446088"/>
            <a:ext cx="3547533" cy="1538576"/>
          </a:xfrm>
        </p:spPr>
        <p:txBody>
          <a:bodyPr/>
          <a:lstStyle/>
          <a:p>
            <a:pPr algn="ctr"/>
            <a:r>
              <a:rPr lang="fr-FR" sz="4000" dirty="0"/>
              <a:t> </a:t>
            </a:r>
            <a:br>
              <a:rPr lang="fr-FR" sz="4000" dirty="0"/>
            </a:br>
            <a:r>
              <a:rPr lang="fr-FR" sz="4000" dirty="0"/>
              <a:t>SECRETARIAT</a:t>
            </a:r>
            <a:br>
              <a:rPr lang="fr-FR" sz="4000" dirty="0"/>
            </a:br>
            <a:r>
              <a:rPr lang="fr-FR" sz="4000" dirty="0"/>
              <a:t>PERMANENT</a:t>
            </a:r>
          </a:p>
        </p:txBody>
      </p:sp>
      <p:sp>
        <p:nvSpPr>
          <p:cNvPr id="3" name="Espace réservé du contenu 2">
            <a:extLst>
              <a:ext uri="{FF2B5EF4-FFF2-40B4-BE49-F238E27FC236}">
                <a16:creationId xmlns:a16="http://schemas.microsoft.com/office/drawing/2014/main" id="{8F953513-7389-4643-A9AB-5AF94DEEDC02}"/>
              </a:ext>
            </a:extLst>
          </p:cNvPr>
          <p:cNvSpPr>
            <a:spLocks noGrp="1"/>
          </p:cNvSpPr>
          <p:nvPr>
            <p:ph idx="1"/>
          </p:nvPr>
        </p:nvSpPr>
        <p:spPr>
          <a:xfrm>
            <a:off x="4855633" y="446088"/>
            <a:ext cx="6252633" cy="5976483"/>
          </a:xfrm>
        </p:spPr>
        <p:txBody>
          <a:bodyPr>
            <a:normAutofit lnSpcReduction="10000"/>
          </a:bodyPr>
          <a:lstStyle/>
          <a:p>
            <a:r>
              <a:rPr lang="fr-FR" sz="3200" b="1" i="1" u="sng" dirty="0"/>
              <a:t>Structuration et coordination technique</a:t>
            </a:r>
          </a:p>
          <a:p>
            <a:pPr lvl="1"/>
            <a:r>
              <a:rPr lang="fr-FR" sz="2000" dirty="0"/>
              <a:t>Règlement Intérieur</a:t>
            </a:r>
          </a:p>
          <a:p>
            <a:pPr lvl="1"/>
            <a:r>
              <a:rPr lang="fr-FR" sz="2000" dirty="0"/>
              <a:t>Veille, alerte</a:t>
            </a:r>
          </a:p>
          <a:p>
            <a:pPr lvl="1"/>
            <a:r>
              <a:rPr lang="fr-FR" sz="2000" dirty="0"/>
              <a:t>Travail et contacts avec les partenaires  EFOP</a:t>
            </a:r>
          </a:p>
          <a:p>
            <a:pPr lvl="1"/>
            <a:r>
              <a:rPr lang="fr-FR" sz="2000" dirty="0"/>
              <a:t>Représentation du CREFOP</a:t>
            </a:r>
          </a:p>
          <a:p>
            <a:pPr marL="457200" lvl="1" indent="0">
              <a:buNone/>
            </a:pPr>
            <a:endParaRPr lang="fr-FR" dirty="0"/>
          </a:p>
          <a:p>
            <a:r>
              <a:rPr lang="fr-FR" sz="3200" b="1" i="1" u="sng" dirty="0"/>
              <a:t>Animation des commissions</a:t>
            </a:r>
          </a:p>
          <a:p>
            <a:pPr lvl="1"/>
            <a:r>
              <a:rPr lang="fr-FR" sz="2000" dirty="0"/>
              <a:t>Préparation</a:t>
            </a:r>
          </a:p>
          <a:p>
            <a:pPr lvl="1"/>
            <a:r>
              <a:rPr lang="fr-FR" sz="2000" dirty="0"/>
              <a:t>Organisation </a:t>
            </a:r>
          </a:p>
          <a:p>
            <a:pPr lvl="1"/>
            <a:r>
              <a:rPr lang="fr-FR" sz="2000" dirty="0"/>
              <a:t>Analyse et synthèse des travaux</a:t>
            </a:r>
          </a:p>
          <a:p>
            <a:pPr lvl="1"/>
            <a:r>
              <a:rPr lang="fr-FR" sz="2000" dirty="0"/>
              <a:t>Appui à la mise en œuvre des décisions</a:t>
            </a:r>
          </a:p>
          <a:p>
            <a:endParaRPr lang="fr-FR" dirty="0"/>
          </a:p>
        </p:txBody>
      </p:sp>
      <p:sp>
        <p:nvSpPr>
          <p:cNvPr id="4" name="Espace réservé du texte 3">
            <a:extLst>
              <a:ext uri="{FF2B5EF4-FFF2-40B4-BE49-F238E27FC236}">
                <a16:creationId xmlns:a16="http://schemas.microsoft.com/office/drawing/2014/main" id="{4D8658C6-65AC-4DD7-AA6D-535E6AB39C04}"/>
              </a:ext>
            </a:extLst>
          </p:cNvPr>
          <p:cNvSpPr>
            <a:spLocks noGrp="1"/>
          </p:cNvSpPr>
          <p:nvPr>
            <p:ph type="body" sz="half" idx="2"/>
          </p:nvPr>
        </p:nvSpPr>
        <p:spPr/>
        <p:txBody>
          <a:bodyPr>
            <a:normAutofit/>
          </a:bodyPr>
          <a:lstStyle/>
          <a:p>
            <a:pPr algn="ctr"/>
            <a:r>
              <a:rPr lang="fr-FR" sz="4000" b="1" dirty="0">
                <a:solidFill>
                  <a:srgbClr val="FF0000"/>
                </a:solidFill>
              </a:rPr>
              <a:t>Lettre de Mission</a:t>
            </a:r>
          </a:p>
          <a:p>
            <a:pPr algn="ctr"/>
            <a:r>
              <a:rPr lang="fr-FR" sz="4000" b="1" dirty="0">
                <a:solidFill>
                  <a:srgbClr val="FF0000"/>
                </a:solidFill>
              </a:rPr>
              <a:t>De l’AGEFMA</a:t>
            </a:r>
          </a:p>
          <a:p>
            <a:pPr algn="ctr"/>
            <a:r>
              <a:rPr lang="fr-FR" sz="4000" b="1" dirty="0">
                <a:solidFill>
                  <a:srgbClr val="FF0000"/>
                </a:solidFill>
              </a:rPr>
              <a:t>(suite)</a:t>
            </a:r>
          </a:p>
        </p:txBody>
      </p:sp>
    </p:spTree>
    <p:extLst>
      <p:ext uri="{BB962C8B-B14F-4D97-AF65-F5344CB8AC3E}">
        <p14:creationId xmlns:p14="http://schemas.microsoft.com/office/powerpoint/2010/main" val="1167110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62C88-8413-46E6-9889-69A0A65B8D06}"/>
              </a:ext>
            </a:extLst>
          </p:cNvPr>
          <p:cNvSpPr>
            <a:spLocks noGrp="1"/>
          </p:cNvSpPr>
          <p:nvPr>
            <p:ph type="title"/>
          </p:nvPr>
        </p:nvSpPr>
        <p:spPr>
          <a:xfrm>
            <a:off x="1073151" y="446088"/>
            <a:ext cx="3547533" cy="1538576"/>
          </a:xfrm>
        </p:spPr>
        <p:txBody>
          <a:bodyPr/>
          <a:lstStyle/>
          <a:p>
            <a:pPr algn="ctr"/>
            <a:r>
              <a:rPr lang="fr-FR" sz="4000" dirty="0"/>
              <a:t> </a:t>
            </a:r>
            <a:br>
              <a:rPr lang="fr-FR" sz="4000" dirty="0"/>
            </a:br>
            <a:r>
              <a:rPr lang="fr-FR" sz="4000" dirty="0"/>
              <a:t>SECRETARIAT</a:t>
            </a:r>
            <a:br>
              <a:rPr lang="fr-FR" sz="4000" dirty="0"/>
            </a:br>
            <a:r>
              <a:rPr lang="fr-FR" sz="4000" dirty="0"/>
              <a:t>PERMANENT</a:t>
            </a:r>
          </a:p>
        </p:txBody>
      </p:sp>
      <p:sp>
        <p:nvSpPr>
          <p:cNvPr id="3" name="Espace réservé du contenu 2">
            <a:extLst>
              <a:ext uri="{FF2B5EF4-FFF2-40B4-BE49-F238E27FC236}">
                <a16:creationId xmlns:a16="http://schemas.microsoft.com/office/drawing/2014/main" id="{8F953513-7389-4643-A9AB-5AF94DEEDC02}"/>
              </a:ext>
            </a:extLst>
          </p:cNvPr>
          <p:cNvSpPr>
            <a:spLocks noGrp="1"/>
          </p:cNvSpPr>
          <p:nvPr>
            <p:ph idx="1"/>
          </p:nvPr>
        </p:nvSpPr>
        <p:spPr/>
        <p:txBody>
          <a:bodyPr/>
          <a:lstStyle/>
          <a:p>
            <a:r>
              <a:rPr lang="fr-FR" sz="3200" b="1" i="1" u="sng" dirty="0"/>
              <a:t>France Compétences</a:t>
            </a:r>
          </a:p>
          <a:p>
            <a:pPr lvl="1"/>
            <a:r>
              <a:rPr lang="fr-FR" sz="2000" dirty="0"/>
              <a:t>Participation aux réunions, travaux d’animation</a:t>
            </a:r>
          </a:p>
          <a:p>
            <a:pPr lvl="1"/>
            <a:r>
              <a:rPr lang="fr-FR" sz="2000" dirty="0"/>
              <a:t>Réponses aux saisines</a:t>
            </a:r>
          </a:p>
          <a:p>
            <a:pPr lvl="1"/>
            <a:r>
              <a:rPr lang="fr-FR" sz="2000" dirty="0"/>
              <a:t>Analyse des documents et propositions</a:t>
            </a:r>
          </a:p>
          <a:p>
            <a:pPr lvl="1"/>
            <a:r>
              <a:rPr lang="fr-FR" sz="2000" dirty="0"/>
              <a:t>Suivi de dossiers</a:t>
            </a:r>
          </a:p>
          <a:p>
            <a:pPr marL="0" indent="0">
              <a:buNone/>
            </a:pPr>
            <a:endParaRPr lang="fr-FR" dirty="0"/>
          </a:p>
          <a:p>
            <a:endParaRPr lang="fr-FR" dirty="0"/>
          </a:p>
        </p:txBody>
      </p:sp>
      <p:sp>
        <p:nvSpPr>
          <p:cNvPr id="4" name="Espace réservé du texte 3">
            <a:extLst>
              <a:ext uri="{FF2B5EF4-FFF2-40B4-BE49-F238E27FC236}">
                <a16:creationId xmlns:a16="http://schemas.microsoft.com/office/drawing/2014/main" id="{4D8658C6-65AC-4DD7-AA6D-535E6AB39C04}"/>
              </a:ext>
            </a:extLst>
          </p:cNvPr>
          <p:cNvSpPr>
            <a:spLocks noGrp="1"/>
          </p:cNvSpPr>
          <p:nvPr>
            <p:ph type="body" sz="half" idx="2"/>
          </p:nvPr>
        </p:nvSpPr>
        <p:spPr/>
        <p:txBody>
          <a:bodyPr>
            <a:normAutofit/>
          </a:bodyPr>
          <a:lstStyle/>
          <a:p>
            <a:pPr algn="ctr"/>
            <a:r>
              <a:rPr lang="fr-FR" sz="4000" b="1" dirty="0">
                <a:solidFill>
                  <a:srgbClr val="FF0000"/>
                </a:solidFill>
              </a:rPr>
              <a:t>Lettre de Mission</a:t>
            </a:r>
          </a:p>
          <a:p>
            <a:pPr algn="ctr"/>
            <a:r>
              <a:rPr lang="fr-FR" sz="4000" b="1" dirty="0">
                <a:solidFill>
                  <a:srgbClr val="FF0000"/>
                </a:solidFill>
              </a:rPr>
              <a:t>De l’AGEFMA</a:t>
            </a:r>
          </a:p>
          <a:p>
            <a:pPr algn="ctr"/>
            <a:r>
              <a:rPr lang="fr-FR" sz="4000" b="1" dirty="0">
                <a:solidFill>
                  <a:srgbClr val="FF0000"/>
                </a:solidFill>
              </a:rPr>
              <a:t>(suite)</a:t>
            </a:r>
          </a:p>
        </p:txBody>
      </p:sp>
    </p:spTree>
    <p:extLst>
      <p:ext uri="{BB962C8B-B14F-4D97-AF65-F5344CB8AC3E}">
        <p14:creationId xmlns:p14="http://schemas.microsoft.com/office/powerpoint/2010/main" val="123483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0BD53-AFA7-4420-89EB-C525D125AEBC}"/>
              </a:ext>
            </a:extLst>
          </p:cNvPr>
          <p:cNvSpPr>
            <a:spLocks noGrp="1"/>
          </p:cNvSpPr>
          <p:nvPr>
            <p:ph type="title"/>
          </p:nvPr>
        </p:nvSpPr>
        <p:spPr>
          <a:xfrm>
            <a:off x="298371" y="2194853"/>
            <a:ext cx="10571998" cy="970450"/>
          </a:xfrm>
        </p:spPr>
        <p:txBody>
          <a:bodyPr/>
          <a:lstStyle/>
          <a:p>
            <a:r>
              <a:rPr lang="fr-FR" u="sng" dirty="0">
                <a:solidFill>
                  <a:schemeClr val="accent5">
                    <a:lumMod val="75000"/>
                  </a:schemeClr>
                </a:solidFill>
              </a:rPr>
              <a:t>Ouverture</a:t>
            </a:r>
            <a:r>
              <a:rPr lang="fr-FR" dirty="0"/>
              <a:t> </a:t>
            </a:r>
          </a:p>
        </p:txBody>
      </p:sp>
      <p:sp>
        <p:nvSpPr>
          <p:cNvPr id="3" name="Espace réservé du contenu 2">
            <a:extLst>
              <a:ext uri="{FF2B5EF4-FFF2-40B4-BE49-F238E27FC236}">
                <a16:creationId xmlns:a16="http://schemas.microsoft.com/office/drawing/2014/main" id="{9EDE634B-C944-43D3-9DEF-21E0946E4E7D}"/>
              </a:ext>
            </a:extLst>
          </p:cNvPr>
          <p:cNvSpPr>
            <a:spLocks noGrp="1"/>
          </p:cNvSpPr>
          <p:nvPr>
            <p:ph idx="1"/>
          </p:nvPr>
        </p:nvSpPr>
        <p:spPr>
          <a:xfrm>
            <a:off x="818713" y="3165304"/>
            <a:ext cx="10554574" cy="3202840"/>
          </a:xfrm>
        </p:spPr>
        <p:txBody>
          <a:bodyPr/>
          <a:lstStyle/>
          <a:p>
            <a:r>
              <a:rPr lang="fr-FR" sz="2400" b="1" dirty="0"/>
              <a:t>M. Antoine POUSSIER</a:t>
            </a:r>
            <a:endParaRPr lang="fr-FR" b="1" dirty="0"/>
          </a:p>
          <a:p>
            <a:pPr marL="0" indent="0">
              <a:buNone/>
            </a:pPr>
            <a:r>
              <a:rPr lang="fr-FR" b="1" dirty="0"/>
              <a:t>		</a:t>
            </a:r>
            <a:r>
              <a:rPr lang="fr-FR" dirty="0"/>
              <a:t>Secrétaire Général de la Préfecture de Martinique</a:t>
            </a:r>
          </a:p>
          <a:p>
            <a:pPr marL="457200" lvl="1" indent="0">
              <a:buNone/>
            </a:pPr>
            <a:endParaRPr lang="fr-FR" dirty="0"/>
          </a:p>
          <a:p>
            <a:r>
              <a:rPr lang="fr-FR" sz="2400" b="1" dirty="0"/>
              <a:t>M. Daniel  MARIE  SAINTE</a:t>
            </a:r>
            <a:r>
              <a:rPr lang="fr-FR" b="1" dirty="0"/>
              <a:t>,	</a:t>
            </a:r>
          </a:p>
          <a:p>
            <a:pPr marL="0" indent="0">
              <a:buNone/>
            </a:pPr>
            <a:r>
              <a:rPr lang="fr-FR" b="1" dirty="0"/>
              <a:t>		</a:t>
            </a:r>
            <a:r>
              <a:rPr lang="fr-FR" dirty="0"/>
              <a:t>Représentant du Président du Conseil Exécutif de la CTM</a:t>
            </a:r>
          </a:p>
          <a:p>
            <a:endParaRPr lang="fr-FR" dirty="0"/>
          </a:p>
        </p:txBody>
      </p:sp>
      <p:pic>
        <p:nvPicPr>
          <p:cNvPr id="5" name="Image 4">
            <a:extLst>
              <a:ext uri="{FF2B5EF4-FFF2-40B4-BE49-F238E27FC236}">
                <a16:creationId xmlns:a16="http://schemas.microsoft.com/office/drawing/2014/main" id="{A4BFECAD-1BDE-4980-99BE-43F1EB75C69D}"/>
              </a:ext>
            </a:extLst>
          </p:cNvPr>
          <p:cNvPicPr>
            <a:picLocks noChangeAspect="1"/>
          </p:cNvPicPr>
          <p:nvPr/>
        </p:nvPicPr>
        <p:blipFill>
          <a:blip r:embed="rId2"/>
          <a:stretch>
            <a:fillRect/>
          </a:stretch>
        </p:blipFill>
        <p:spPr>
          <a:xfrm>
            <a:off x="6040910" y="351097"/>
            <a:ext cx="2245507" cy="1321395"/>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6B03B7D5-CA1C-4F99-A416-E8DE1E049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94" y="328596"/>
            <a:ext cx="2008039" cy="1269790"/>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DF7F8D56-E9C7-4B32-A819-351C40DEA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585" y="325912"/>
            <a:ext cx="1694753" cy="1321395"/>
          </a:xfrm>
          <a:prstGeom prst="rect">
            <a:avLst/>
          </a:prstGeom>
        </p:spPr>
      </p:pic>
      <p:pic>
        <p:nvPicPr>
          <p:cNvPr id="9" name="Image 8">
            <a:extLst>
              <a:ext uri="{FF2B5EF4-FFF2-40B4-BE49-F238E27FC236}">
                <a16:creationId xmlns:a16="http://schemas.microsoft.com/office/drawing/2014/main" id="{27B4DB69-D2E5-44B1-A120-73ED8D1D2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8805" y="338504"/>
            <a:ext cx="2387601" cy="1346580"/>
          </a:xfrm>
          <a:prstGeom prst="rect">
            <a:avLst/>
          </a:prstGeom>
          <a:noFill/>
          <a:ln>
            <a:noFill/>
          </a:ln>
        </p:spPr>
      </p:pic>
    </p:spTree>
    <p:extLst>
      <p:ext uri="{BB962C8B-B14F-4D97-AF65-F5344CB8AC3E}">
        <p14:creationId xmlns:p14="http://schemas.microsoft.com/office/powerpoint/2010/main" val="3956855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1756243" y="500742"/>
            <a:ext cx="2793986" cy="1643743"/>
          </a:xfrm>
        </p:spPr>
        <p:txBody>
          <a:bodyPr>
            <a:normAutofit fontScale="90000"/>
          </a:bodyPr>
          <a:lstStyle/>
          <a:p>
            <a:r>
              <a:rPr lang="fr-FR" sz="4000" b="1" dirty="0">
                <a:solidFill>
                  <a:schemeClr val="bg1"/>
                </a:solidFill>
                <a:latin typeface="Broadway" panose="04040905080B02020502" pitchFamily="82" charset="0"/>
              </a:rPr>
              <a:t>Plénier  du CREFOP</a:t>
            </a:r>
          </a:p>
        </p:txBody>
      </p:sp>
      <p:sp>
        <p:nvSpPr>
          <p:cNvPr id="10" name="Espace réservé du contenu 9"/>
          <p:cNvSpPr>
            <a:spLocks noGrp="1"/>
          </p:cNvSpPr>
          <p:nvPr>
            <p:ph idx="1"/>
          </p:nvPr>
        </p:nvSpPr>
        <p:spPr>
          <a:xfrm>
            <a:off x="4982817" y="407106"/>
            <a:ext cx="6864625" cy="6262142"/>
          </a:xfrm>
          <a:effectLst>
            <a:outerShdw blurRad="50800" dist="38100" dir="13500000" algn="br" rotWithShape="0">
              <a:prstClr val="black">
                <a:alpha val="40000"/>
              </a:prstClr>
            </a:outerShdw>
          </a:effectLst>
        </p:spPr>
        <p:txBody>
          <a:bodyPr>
            <a:normAutofit fontScale="25000" lnSpcReduction="20000"/>
          </a:bodyPr>
          <a:lstStyle/>
          <a:p>
            <a:pPr marL="0" indent="0">
              <a:spcBef>
                <a:spcPts val="0"/>
              </a:spcBef>
              <a:buNone/>
            </a:pPr>
            <a:endParaRPr lang="fr-FR" sz="2400" b="1" u="sng" dirty="0">
              <a:solidFill>
                <a:schemeClr val="accent4">
                  <a:lumMod val="75000"/>
                </a:schemeClr>
              </a:solidFill>
              <a:latin typeface="Candara" panose="020E0502030303020204" pitchFamily="34" charset="0"/>
            </a:endParaRPr>
          </a:p>
          <a:p>
            <a:pPr marL="0" indent="0" algn="ctr">
              <a:spcBef>
                <a:spcPts val="0"/>
              </a:spcBef>
              <a:buNone/>
            </a:pPr>
            <a:endParaRPr lang="fr-FR" sz="11500" b="1" i="1" u="sng" dirty="0">
              <a:solidFill>
                <a:srgbClr val="FF0000"/>
              </a:solidFill>
              <a:latin typeface="Candara" panose="020E0502030303020204" pitchFamily="34" charset="0"/>
            </a:endParaRPr>
          </a:p>
          <a:p>
            <a:pPr marL="0" indent="0" algn="ctr">
              <a:spcBef>
                <a:spcPts val="0"/>
              </a:spcBef>
              <a:buNone/>
            </a:pPr>
            <a:endParaRPr lang="fr-FR" sz="288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VALIDATION</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DU</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MANDAT</a:t>
            </a:r>
          </a:p>
          <a:p>
            <a:pPr marL="0" indent="0" algn="ctr">
              <a:spcBef>
                <a:spcPts val="0"/>
              </a:spcBef>
              <a:buNone/>
            </a:pPr>
            <a:r>
              <a:rPr lang="fr-FR" sz="9600" b="1" i="1" u="sng" dirty="0">
                <a:solidFill>
                  <a:srgbClr val="FF0000"/>
                </a:solidFill>
                <a:latin typeface="Candara" panose="020E0502030303020204" pitchFamily="34" charset="0"/>
              </a:rPr>
              <a:t>(Secrétariat  Permanent)</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endParaRPr lang="fr-FR" sz="17600" b="1" i="1" u="sng" dirty="0">
              <a:solidFill>
                <a:srgbClr val="0070C0"/>
              </a:solidFill>
              <a:latin typeface="Candara" panose="020E0502030303020204" pitchFamily="34" charset="0"/>
            </a:endParaRPr>
          </a:p>
          <a:p>
            <a:pPr marL="0" indent="0" algn="ctr">
              <a:spcBef>
                <a:spcPts val="0"/>
              </a:spcBef>
              <a:buNone/>
            </a:pPr>
            <a:endParaRPr lang="fr-FR" sz="17600" b="1" i="1" dirty="0">
              <a:solidFill>
                <a:srgbClr val="0070C0"/>
              </a:solidFill>
              <a:latin typeface="Candara" panose="020E0502030303020204" pitchFamily="34" charset="0"/>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marL="749808" lvl="1" indent="-457200" algn="ctr">
              <a:buFont typeface="+mj-lt"/>
              <a:buAutoNum type="arabicPeriod"/>
            </a:pPr>
            <a:endParaRPr lang="fr-FR" sz="1900" b="1" dirty="0">
              <a:solidFill>
                <a:schemeClr val="accent4">
                  <a:lumMod val="75000"/>
                </a:schemeClr>
              </a:solidFill>
            </a:endParaRPr>
          </a:p>
          <a:p>
            <a:pPr marL="292608" lvl="1" indent="0">
              <a:buNone/>
            </a:pPr>
            <a:endParaRPr lang="fr-FR" sz="1400" dirty="0">
              <a:solidFill>
                <a:schemeClr val="accent4">
                  <a:lumMod val="75000"/>
                </a:schemeClr>
              </a:solidFill>
            </a:endParaRPr>
          </a:p>
          <a:p>
            <a:pPr marL="0" lvl="0" indent="0">
              <a:buNone/>
            </a:pPr>
            <a:r>
              <a:rPr lang="fr-FR" sz="2000" b="1" dirty="0">
                <a:solidFill>
                  <a:schemeClr val="accent4">
                    <a:lumMod val="75000"/>
                  </a:schemeClr>
                </a:solidFill>
              </a:rPr>
              <a:t> </a:t>
            </a:r>
            <a:endParaRPr lang="fr-FR" sz="2000" dirty="0">
              <a:solidFill>
                <a:schemeClr val="tx1">
                  <a:lumMod val="50000"/>
                  <a:lumOff val="50000"/>
                </a:schemeClr>
              </a:solidFill>
            </a:endParaRPr>
          </a:p>
          <a:p>
            <a:pPr marL="0" lvl="0" indent="0">
              <a:buNone/>
            </a:pPr>
            <a:r>
              <a:rPr lang="fr-FR" sz="2000" dirty="0"/>
              <a:t> </a:t>
            </a:r>
            <a:endParaRPr lang="fr-FR" sz="1400"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8" y="3339730"/>
            <a:ext cx="4286458" cy="2327924"/>
          </a:xfrm>
          <a:prstGeom prst="rect">
            <a:avLst/>
          </a:prstGeom>
        </p:spPr>
      </p:pic>
    </p:spTree>
    <p:extLst>
      <p:ext uri="{BB962C8B-B14F-4D97-AF65-F5344CB8AC3E}">
        <p14:creationId xmlns:p14="http://schemas.microsoft.com/office/powerpoint/2010/main" val="81358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01D10-D95F-4F09-9190-DDA7D367944B}"/>
              </a:ext>
            </a:extLst>
          </p:cNvPr>
          <p:cNvSpPr>
            <a:spLocks noGrp="1"/>
          </p:cNvSpPr>
          <p:nvPr>
            <p:ph type="title"/>
          </p:nvPr>
        </p:nvSpPr>
        <p:spPr/>
        <p:txBody>
          <a:bodyPr/>
          <a:lstStyle/>
          <a:p>
            <a:pPr algn="ctr"/>
            <a:r>
              <a:rPr lang="fr-FR" u="sng" dirty="0"/>
              <a:t>RAPPEL  DE  L’ORGANISATION</a:t>
            </a:r>
          </a:p>
        </p:txBody>
      </p:sp>
      <p:sp>
        <p:nvSpPr>
          <p:cNvPr id="3" name="Espace réservé du contenu 2">
            <a:extLst>
              <a:ext uri="{FF2B5EF4-FFF2-40B4-BE49-F238E27FC236}">
                <a16:creationId xmlns:a16="http://schemas.microsoft.com/office/drawing/2014/main" id="{CF078F4B-43E2-4575-A572-3E4C44C9CF0C}"/>
              </a:ext>
            </a:extLst>
          </p:cNvPr>
          <p:cNvSpPr>
            <a:spLocks noGrp="1"/>
          </p:cNvSpPr>
          <p:nvPr>
            <p:ph idx="1"/>
          </p:nvPr>
        </p:nvSpPr>
        <p:spPr>
          <a:xfrm>
            <a:off x="991337" y="2245489"/>
            <a:ext cx="10554574" cy="4271058"/>
          </a:xfrm>
          <a:ln>
            <a:noFill/>
          </a:ln>
          <a:effectLst>
            <a:glow rad="139700">
              <a:schemeClr val="accent2">
                <a:satMod val="175000"/>
                <a:alpha val="40000"/>
              </a:schemeClr>
            </a:glow>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marL="0" indent="0">
              <a:buNone/>
            </a:pPr>
            <a:r>
              <a:rPr lang="fr-FR" dirty="0"/>
              <a:t>								</a:t>
            </a:r>
          </a:p>
          <a:p>
            <a:pPr marL="0" indent="0">
              <a:buNone/>
            </a:pPr>
            <a:r>
              <a:rPr lang="fr-FR" sz="3200" b="1" dirty="0">
                <a:effectLst>
                  <a:outerShdw blurRad="38100" dist="38100" dir="2700000" algn="tl">
                    <a:srgbClr val="000000">
                      <a:alpha val="43137"/>
                    </a:srgbClr>
                  </a:outerShdw>
                </a:effectLst>
              </a:rPr>
              <a:t>								</a:t>
            </a:r>
            <a:r>
              <a:rPr lang="fr-FR" sz="7200" b="1" u="sng" dirty="0">
                <a:solidFill>
                  <a:srgbClr val="FF0000"/>
                </a:solidFill>
                <a:effectLst>
                  <a:outerShdw blurRad="38100" dist="38100" dir="2700000" algn="tl">
                    <a:srgbClr val="000000">
                      <a:alpha val="43137"/>
                    </a:srgbClr>
                  </a:outerShdw>
                </a:effectLst>
              </a:rPr>
              <a:t>PLENIER</a:t>
            </a:r>
          </a:p>
          <a:p>
            <a:pPr marL="457200" lvl="1" indent="0">
              <a:buNone/>
            </a:pPr>
            <a:r>
              <a:rPr lang="fr-FR" dirty="0"/>
              <a:t>						                     </a:t>
            </a:r>
            <a:r>
              <a:rPr lang="fr-FR" sz="2400" b="1" dirty="0">
                <a:solidFill>
                  <a:srgbClr val="0070C0"/>
                </a:solidFill>
              </a:rPr>
              <a:t>Co-Présidence</a:t>
            </a:r>
          </a:p>
          <a:p>
            <a:pPr marL="457200" lvl="1" indent="0">
              <a:buNone/>
            </a:pPr>
            <a:r>
              <a:rPr lang="fr-FR" sz="2400" b="1" dirty="0">
                <a:solidFill>
                  <a:srgbClr val="0070C0"/>
                </a:solidFill>
              </a:rPr>
              <a:t>						             Vice-Présidence</a:t>
            </a:r>
          </a:p>
          <a:p>
            <a:pPr marL="457200" lvl="1" indent="0">
              <a:buNone/>
            </a:pPr>
            <a:endParaRPr lang="fr-FR" dirty="0"/>
          </a:p>
          <a:p>
            <a:pPr marL="0" indent="0" algn="ctr">
              <a:buNone/>
            </a:pPr>
            <a:r>
              <a:rPr lang="fr-FR" sz="6400" b="1" u="sng" dirty="0">
                <a:solidFill>
                  <a:srgbClr val="FF0000"/>
                </a:solidFill>
              </a:rPr>
              <a:t>BUREAU</a:t>
            </a:r>
            <a:r>
              <a:rPr lang="fr-FR" sz="6400" b="1" dirty="0">
                <a:solidFill>
                  <a:srgbClr val="FF0000"/>
                </a:solidFill>
              </a:rPr>
              <a:t>			 </a:t>
            </a:r>
            <a:r>
              <a:rPr lang="fr-FR" sz="6400" b="1" u="sng" dirty="0">
                <a:solidFill>
                  <a:srgbClr val="FF0000"/>
                </a:solidFill>
              </a:rPr>
              <a:t>COMMISSION</a:t>
            </a:r>
          </a:p>
          <a:p>
            <a:pPr marL="457200" lvl="1" indent="0">
              <a:buNone/>
            </a:pPr>
            <a:r>
              <a:rPr lang="fr-FR" sz="2600" b="1" dirty="0">
                <a:solidFill>
                  <a:srgbClr val="0070C0"/>
                </a:solidFill>
              </a:rPr>
              <a:t>          Co-Présidence							Mandat</a:t>
            </a:r>
          </a:p>
          <a:p>
            <a:pPr marL="457200" lvl="1" indent="0">
              <a:buNone/>
            </a:pPr>
            <a:r>
              <a:rPr lang="fr-FR" sz="2600" b="1" dirty="0">
                <a:solidFill>
                  <a:srgbClr val="0070C0"/>
                </a:solidFill>
              </a:rPr>
              <a:t>         Vice-Présidence					 Président et Rapporteu</a:t>
            </a:r>
            <a:r>
              <a:rPr lang="fr-FR" b="1" dirty="0">
                <a:solidFill>
                  <a:srgbClr val="0070C0"/>
                </a:solidFill>
              </a:rPr>
              <a:t>r</a:t>
            </a:r>
          </a:p>
          <a:p>
            <a:pPr marL="457200" lvl="1" indent="0">
              <a:buNone/>
            </a:pPr>
            <a:endParaRPr lang="fr-FR" b="1" dirty="0">
              <a:solidFill>
                <a:srgbClr val="0070C0"/>
              </a:solidFill>
            </a:endParaRPr>
          </a:p>
          <a:p>
            <a:pPr marL="0" indent="0">
              <a:buNone/>
            </a:pPr>
            <a:endParaRPr lang="fr-FR" dirty="0"/>
          </a:p>
          <a:p>
            <a:pPr marL="457200" lvl="1" indent="0">
              <a:buNone/>
            </a:pPr>
            <a:endParaRPr lang="fr-FR" dirty="0"/>
          </a:p>
          <a:p>
            <a:pPr marL="457200" lvl="1" indent="0">
              <a:buNone/>
            </a:pPr>
            <a:endParaRPr lang="fr-FR" dirty="0"/>
          </a:p>
        </p:txBody>
      </p:sp>
    </p:spTree>
    <p:extLst>
      <p:ext uri="{BB962C8B-B14F-4D97-AF65-F5344CB8AC3E}">
        <p14:creationId xmlns:p14="http://schemas.microsoft.com/office/powerpoint/2010/main" val="219709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107C7-6BA8-422D-9929-9597D389669E}"/>
              </a:ext>
            </a:extLst>
          </p:cNvPr>
          <p:cNvSpPr>
            <a:spLocks noGrp="1"/>
          </p:cNvSpPr>
          <p:nvPr>
            <p:ph type="title"/>
          </p:nvPr>
        </p:nvSpPr>
        <p:spPr/>
        <p:txBody>
          <a:bodyPr/>
          <a:lstStyle/>
          <a:p>
            <a:pPr algn="ctr"/>
            <a:r>
              <a:rPr lang="fr-FR" dirty="0"/>
              <a:t> </a:t>
            </a:r>
            <a:r>
              <a:rPr lang="fr-FR" sz="5400" dirty="0"/>
              <a:t>BUREAU  (Rappel)</a:t>
            </a:r>
          </a:p>
        </p:txBody>
      </p:sp>
      <p:sp>
        <p:nvSpPr>
          <p:cNvPr id="3" name="Rectangle 2">
            <a:extLst>
              <a:ext uri="{FF2B5EF4-FFF2-40B4-BE49-F238E27FC236}">
                <a16:creationId xmlns:a16="http://schemas.microsoft.com/office/drawing/2014/main" id="{F8CDCE7E-9FAA-462F-9ED4-4DC2A8839BE8}"/>
              </a:ext>
            </a:extLst>
          </p:cNvPr>
          <p:cNvSpPr/>
          <p:nvPr/>
        </p:nvSpPr>
        <p:spPr>
          <a:xfrm>
            <a:off x="384464" y="2413338"/>
            <a:ext cx="10997534" cy="5909310"/>
          </a:xfrm>
          <a:prstGeom prst="rect">
            <a:avLst/>
          </a:prstGeom>
        </p:spPr>
        <p:txBody>
          <a:bodyPr wrap="square">
            <a:spAutoFit/>
          </a:bodyPr>
          <a:lstStyle/>
          <a:p>
            <a:pPr>
              <a:lnSpc>
                <a:spcPct val="90000"/>
              </a:lnSpc>
            </a:pPr>
            <a:r>
              <a:rPr lang="fr-FR" sz="2800" b="1" i="1" u="sng" dirty="0"/>
              <a:t>Composition</a:t>
            </a:r>
            <a:r>
              <a:rPr lang="fr-FR" sz="2800" b="1" dirty="0"/>
              <a:t> :</a:t>
            </a:r>
          </a:p>
          <a:p>
            <a:pPr>
              <a:lnSpc>
                <a:spcPct val="90000"/>
              </a:lnSpc>
            </a:pPr>
            <a:endParaRPr lang="fr-FR" sz="2800" b="1" dirty="0"/>
          </a:p>
          <a:p>
            <a:pPr lvl="1">
              <a:lnSpc>
                <a:spcPct val="90000"/>
              </a:lnSpc>
            </a:pPr>
            <a:r>
              <a:rPr lang="fr-FR" sz="2800" b="1" dirty="0"/>
              <a:t>Trois représentants de l’Etat </a:t>
            </a:r>
            <a:r>
              <a:rPr lang="fr-FR" sz="2800" b="1" dirty="0">
                <a:solidFill>
                  <a:srgbClr val="FF0000"/>
                </a:solidFill>
              </a:rPr>
              <a:t>(Désignés)</a:t>
            </a:r>
          </a:p>
          <a:p>
            <a:pPr lvl="1">
              <a:lnSpc>
                <a:spcPct val="90000"/>
              </a:lnSpc>
            </a:pPr>
            <a:endParaRPr lang="fr-FR" sz="2800" b="1" dirty="0">
              <a:solidFill>
                <a:srgbClr val="FF0000"/>
              </a:solidFill>
            </a:endParaRPr>
          </a:p>
          <a:p>
            <a:pPr lvl="1">
              <a:lnSpc>
                <a:spcPct val="90000"/>
              </a:lnSpc>
            </a:pPr>
            <a:r>
              <a:rPr lang="fr-FR" sz="2800" b="1" dirty="0"/>
              <a:t>Trois représentants de la Collectivité Territoriale de la Martinique </a:t>
            </a:r>
            <a:r>
              <a:rPr lang="fr-FR" sz="2800" b="1" dirty="0">
                <a:solidFill>
                  <a:srgbClr val="FF0000"/>
                </a:solidFill>
              </a:rPr>
              <a:t>(Désignés)</a:t>
            </a:r>
          </a:p>
          <a:p>
            <a:pPr lvl="1">
              <a:lnSpc>
                <a:spcPct val="90000"/>
              </a:lnSpc>
            </a:pPr>
            <a:endParaRPr lang="fr-FR" sz="2800" b="1" dirty="0">
              <a:solidFill>
                <a:srgbClr val="FF0000"/>
              </a:solidFill>
            </a:endParaRPr>
          </a:p>
          <a:p>
            <a:pPr lvl="1">
              <a:lnSpc>
                <a:spcPct val="90000"/>
              </a:lnSpc>
            </a:pPr>
            <a:r>
              <a:rPr lang="fr-FR" sz="2800" b="1" dirty="0"/>
              <a:t>Quatre représentants des organisations syndicales de salariés et des organisations professionnelles d’employeurs </a:t>
            </a:r>
            <a:r>
              <a:rPr lang="fr-FR" sz="2800" b="1" dirty="0">
                <a:solidFill>
                  <a:srgbClr val="FF0000"/>
                </a:solidFill>
              </a:rPr>
              <a:t>(Elus)</a:t>
            </a:r>
          </a:p>
          <a:p>
            <a:pPr lvl="1">
              <a:lnSpc>
                <a:spcPct val="90000"/>
              </a:lnSpc>
            </a:pPr>
            <a:endParaRPr lang="fr-FR" sz="2000" b="1" dirty="0"/>
          </a:p>
          <a:p>
            <a:pPr lvl="1">
              <a:lnSpc>
                <a:spcPct val="90000"/>
              </a:lnSpc>
            </a:pPr>
            <a:endParaRPr lang="fr-FR" sz="2000" b="1" dirty="0"/>
          </a:p>
          <a:p>
            <a:pPr lvl="1">
              <a:lnSpc>
                <a:spcPct val="90000"/>
              </a:lnSpc>
            </a:pPr>
            <a:endParaRPr lang="fr-FR" sz="2000" b="1" dirty="0"/>
          </a:p>
          <a:p>
            <a:pPr lvl="1">
              <a:lnSpc>
                <a:spcPct val="90000"/>
              </a:lnSpc>
            </a:pPr>
            <a:endParaRPr lang="fr-FR" sz="2000" b="1" dirty="0"/>
          </a:p>
          <a:p>
            <a:pPr lvl="1">
              <a:lnSpc>
                <a:spcPct val="90000"/>
              </a:lnSpc>
            </a:pPr>
            <a:endParaRPr lang="fr-FR" sz="2000" b="1" dirty="0"/>
          </a:p>
          <a:p>
            <a:pPr lvl="1">
              <a:lnSpc>
                <a:spcPct val="90000"/>
              </a:lnSpc>
            </a:pPr>
            <a:endParaRPr lang="fr-FR" sz="2000" b="1" dirty="0"/>
          </a:p>
          <a:p>
            <a:pPr lvl="1">
              <a:lnSpc>
                <a:spcPct val="90000"/>
              </a:lnSpc>
            </a:pPr>
            <a:endParaRPr lang="fr-FR" sz="2000" b="1" dirty="0"/>
          </a:p>
        </p:txBody>
      </p:sp>
    </p:spTree>
    <p:extLst>
      <p:ext uri="{BB962C8B-B14F-4D97-AF65-F5344CB8AC3E}">
        <p14:creationId xmlns:p14="http://schemas.microsoft.com/office/powerpoint/2010/main" val="1771464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1756243" y="500742"/>
            <a:ext cx="2793986" cy="1643743"/>
          </a:xfrm>
        </p:spPr>
        <p:txBody>
          <a:bodyPr>
            <a:normAutofit fontScale="90000"/>
          </a:bodyPr>
          <a:lstStyle/>
          <a:p>
            <a:r>
              <a:rPr lang="fr-FR" sz="4000" b="1" dirty="0">
                <a:solidFill>
                  <a:schemeClr val="bg1"/>
                </a:solidFill>
                <a:latin typeface="Broadway" panose="04040905080B02020502" pitchFamily="82" charset="0"/>
              </a:rPr>
              <a:t>Plénier  du CREFOP</a:t>
            </a:r>
          </a:p>
        </p:txBody>
      </p:sp>
      <p:sp>
        <p:nvSpPr>
          <p:cNvPr id="10" name="Espace réservé du contenu 9"/>
          <p:cNvSpPr>
            <a:spLocks noGrp="1"/>
          </p:cNvSpPr>
          <p:nvPr>
            <p:ph idx="1"/>
          </p:nvPr>
        </p:nvSpPr>
        <p:spPr>
          <a:xfrm>
            <a:off x="4982817" y="407106"/>
            <a:ext cx="6864625" cy="6262142"/>
          </a:xfrm>
          <a:effectLst>
            <a:outerShdw blurRad="50800" dist="38100" dir="13500000" algn="br" rotWithShape="0">
              <a:prstClr val="black">
                <a:alpha val="40000"/>
              </a:prstClr>
            </a:outerShdw>
          </a:effectLst>
        </p:spPr>
        <p:txBody>
          <a:bodyPr>
            <a:normAutofit fontScale="25000" lnSpcReduction="20000"/>
          </a:bodyPr>
          <a:lstStyle/>
          <a:p>
            <a:pPr marL="0" indent="0">
              <a:spcBef>
                <a:spcPts val="0"/>
              </a:spcBef>
              <a:buNone/>
            </a:pPr>
            <a:endParaRPr lang="fr-FR" sz="2400" b="1" u="sng" dirty="0">
              <a:solidFill>
                <a:schemeClr val="accent4">
                  <a:lumMod val="75000"/>
                </a:schemeClr>
              </a:solidFill>
              <a:latin typeface="Candara" panose="020E0502030303020204" pitchFamily="34" charset="0"/>
            </a:endParaRPr>
          </a:p>
          <a:p>
            <a:pPr marL="0" indent="0" algn="ctr">
              <a:spcBef>
                <a:spcPts val="0"/>
              </a:spcBef>
              <a:buNone/>
            </a:pPr>
            <a:endParaRPr lang="fr-FR" sz="115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INTERRUPTION</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DE</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SEANCE</a:t>
            </a:r>
          </a:p>
          <a:p>
            <a:pPr marL="0" indent="0" algn="ctr">
              <a:spcBef>
                <a:spcPts val="0"/>
              </a:spcBef>
              <a:buNone/>
            </a:pPr>
            <a:endParaRPr lang="fr-FR" sz="17600" b="1" i="1" u="sng" dirty="0">
              <a:solidFill>
                <a:srgbClr val="0070C0"/>
              </a:solidFill>
              <a:latin typeface="Candara" panose="020E0502030303020204" pitchFamily="34" charset="0"/>
            </a:endParaRPr>
          </a:p>
          <a:p>
            <a:pPr marL="0" indent="0" algn="ctr">
              <a:spcBef>
                <a:spcPts val="0"/>
              </a:spcBef>
              <a:buNone/>
            </a:pPr>
            <a:r>
              <a:rPr lang="fr-FR" sz="17600" b="1" i="1" u="sng" dirty="0">
                <a:solidFill>
                  <a:srgbClr val="0070C0"/>
                </a:solidFill>
                <a:latin typeface="Candara" panose="020E0502030303020204" pitchFamily="34" charset="0"/>
              </a:rPr>
              <a:t>Election du Bureau</a:t>
            </a:r>
            <a:endParaRPr lang="fr-FR" sz="17600" b="1" i="1" dirty="0">
              <a:solidFill>
                <a:srgbClr val="0070C0"/>
              </a:solidFill>
              <a:latin typeface="Candara" panose="020E0502030303020204" pitchFamily="34" charset="0"/>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marL="749808" lvl="1" indent="-457200" algn="ctr">
              <a:buFont typeface="+mj-lt"/>
              <a:buAutoNum type="arabicPeriod"/>
            </a:pPr>
            <a:endParaRPr lang="fr-FR" sz="1900" b="1" dirty="0">
              <a:solidFill>
                <a:schemeClr val="accent4">
                  <a:lumMod val="75000"/>
                </a:schemeClr>
              </a:solidFill>
            </a:endParaRPr>
          </a:p>
          <a:p>
            <a:pPr marL="292608" lvl="1" indent="0">
              <a:buNone/>
            </a:pPr>
            <a:endParaRPr lang="fr-FR" sz="1400" dirty="0">
              <a:solidFill>
                <a:schemeClr val="accent4">
                  <a:lumMod val="75000"/>
                </a:schemeClr>
              </a:solidFill>
            </a:endParaRPr>
          </a:p>
          <a:p>
            <a:pPr marL="0" lvl="0" indent="0">
              <a:buNone/>
            </a:pPr>
            <a:r>
              <a:rPr lang="fr-FR" sz="2000" b="1" dirty="0">
                <a:solidFill>
                  <a:schemeClr val="accent4">
                    <a:lumMod val="75000"/>
                  </a:schemeClr>
                </a:solidFill>
              </a:rPr>
              <a:t> </a:t>
            </a:r>
            <a:endParaRPr lang="fr-FR" sz="2000" dirty="0">
              <a:solidFill>
                <a:schemeClr val="tx1">
                  <a:lumMod val="50000"/>
                  <a:lumOff val="50000"/>
                </a:schemeClr>
              </a:solidFill>
            </a:endParaRPr>
          </a:p>
          <a:p>
            <a:pPr marL="0" lvl="0" indent="0">
              <a:buNone/>
            </a:pPr>
            <a:r>
              <a:rPr lang="fr-FR" sz="2000" dirty="0"/>
              <a:t> </a:t>
            </a:r>
            <a:endParaRPr lang="fr-FR" sz="1400"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8" y="4368430"/>
            <a:ext cx="4286458" cy="2327924"/>
          </a:xfrm>
          <a:prstGeom prst="rect">
            <a:avLst/>
          </a:prstGeom>
        </p:spPr>
      </p:pic>
    </p:spTree>
    <p:extLst>
      <p:ext uri="{BB962C8B-B14F-4D97-AF65-F5344CB8AC3E}">
        <p14:creationId xmlns:p14="http://schemas.microsoft.com/office/powerpoint/2010/main" val="3357639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1756243" y="500742"/>
            <a:ext cx="2793986" cy="1643743"/>
          </a:xfrm>
        </p:spPr>
        <p:txBody>
          <a:bodyPr>
            <a:normAutofit fontScale="90000"/>
          </a:bodyPr>
          <a:lstStyle/>
          <a:p>
            <a:r>
              <a:rPr lang="fr-FR" sz="4000" b="1" dirty="0">
                <a:solidFill>
                  <a:schemeClr val="bg1"/>
                </a:solidFill>
                <a:latin typeface="Broadway" panose="04040905080B02020502" pitchFamily="82" charset="0"/>
              </a:rPr>
              <a:t>Plénier  du CREFOP</a:t>
            </a:r>
          </a:p>
        </p:txBody>
      </p:sp>
      <p:sp>
        <p:nvSpPr>
          <p:cNvPr id="10" name="Espace réservé du contenu 9"/>
          <p:cNvSpPr>
            <a:spLocks noGrp="1"/>
          </p:cNvSpPr>
          <p:nvPr>
            <p:ph idx="1"/>
          </p:nvPr>
        </p:nvSpPr>
        <p:spPr>
          <a:xfrm>
            <a:off x="4982817" y="407106"/>
            <a:ext cx="6864625" cy="6262142"/>
          </a:xfrm>
          <a:effectLst>
            <a:outerShdw blurRad="50800" dist="38100" dir="13500000" algn="br" rotWithShape="0">
              <a:prstClr val="black">
                <a:alpha val="40000"/>
              </a:prstClr>
            </a:outerShdw>
          </a:effectLst>
        </p:spPr>
        <p:txBody>
          <a:bodyPr>
            <a:normAutofit fontScale="25000" lnSpcReduction="20000"/>
          </a:bodyPr>
          <a:lstStyle/>
          <a:p>
            <a:pPr marL="0" indent="0">
              <a:spcBef>
                <a:spcPts val="0"/>
              </a:spcBef>
              <a:buNone/>
            </a:pPr>
            <a:endParaRPr lang="fr-FR" sz="2400" b="1" u="sng" dirty="0">
              <a:solidFill>
                <a:schemeClr val="accent4">
                  <a:lumMod val="75000"/>
                </a:schemeClr>
              </a:solidFill>
              <a:latin typeface="Candara" panose="020E0502030303020204" pitchFamily="34" charset="0"/>
            </a:endParaRPr>
          </a:p>
          <a:p>
            <a:pPr marL="0" indent="0" algn="ctr">
              <a:spcBef>
                <a:spcPts val="0"/>
              </a:spcBef>
              <a:buNone/>
            </a:pPr>
            <a:endParaRPr lang="fr-FR" sz="115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CANDIDATURES</a:t>
            </a:r>
          </a:p>
          <a:p>
            <a:pPr marL="0" indent="0" algn="ctr">
              <a:spcBef>
                <a:spcPts val="0"/>
              </a:spcBef>
              <a:buNone/>
            </a:pPr>
            <a:r>
              <a:rPr lang="fr-FR" sz="12800" b="1" i="1" u="sng" dirty="0">
                <a:solidFill>
                  <a:srgbClr val="FF0000"/>
                </a:solidFill>
                <a:latin typeface="Candara" panose="020E0502030303020204" pitchFamily="34" charset="0"/>
              </a:rPr>
              <a:t>ORGANISATIONS  PATRONALES</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endParaRPr lang="fr-FR" sz="28800" b="1" i="1" u="sng" dirty="0">
              <a:solidFill>
                <a:srgbClr val="FF0000"/>
              </a:solidFill>
              <a:latin typeface="Candara" panose="020E0502030303020204" pitchFamily="34" charset="0"/>
            </a:endParaRPr>
          </a:p>
          <a:p>
            <a:pPr marL="0" indent="0" algn="ctr">
              <a:spcBef>
                <a:spcPts val="0"/>
              </a:spcBef>
              <a:buNone/>
            </a:pPr>
            <a:r>
              <a:rPr lang="fr-FR" sz="17600" b="1" i="1" u="sng" dirty="0">
                <a:solidFill>
                  <a:srgbClr val="0070C0"/>
                </a:solidFill>
                <a:latin typeface="Candara" panose="020E0502030303020204" pitchFamily="34" charset="0"/>
              </a:rPr>
              <a:t>CPME</a:t>
            </a:r>
            <a:endParaRPr lang="fr-FR" sz="17600" b="1" i="1" dirty="0">
              <a:solidFill>
                <a:srgbClr val="0070C0"/>
              </a:solidFill>
              <a:latin typeface="Candara" panose="020E0502030303020204" pitchFamily="34" charset="0"/>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marL="749808" lvl="1" indent="-457200" algn="ctr">
              <a:buFont typeface="+mj-lt"/>
              <a:buAutoNum type="arabicPeriod"/>
            </a:pPr>
            <a:endParaRPr lang="fr-FR" sz="1900" b="1" dirty="0">
              <a:solidFill>
                <a:schemeClr val="accent4">
                  <a:lumMod val="75000"/>
                </a:schemeClr>
              </a:solidFill>
            </a:endParaRPr>
          </a:p>
          <a:p>
            <a:pPr marL="292608" lvl="1" indent="0">
              <a:buNone/>
            </a:pPr>
            <a:endParaRPr lang="fr-FR" sz="1400" dirty="0">
              <a:solidFill>
                <a:schemeClr val="accent4">
                  <a:lumMod val="75000"/>
                </a:schemeClr>
              </a:solidFill>
            </a:endParaRPr>
          </a:p>
          <a:p>
            <a:pPr marL="0" lvl="0" indent="0">
              <a:buNone/>
            </a:pPr>
            <a:r>
              <a:rPr lang="fr-FR" sz="2000" b="1" dirty="0">
                <a:solidFill>
                  <a:schemeClr val="accent4">
                    <a:lumMod val="75000"/>
                  </a:schemeClr>
                </a:solidFill>
              </a:rPr>
              <a:t> </a:t>
            </a:r>
            <a:endParaRPr lang="fr-FR" sz="2000" dirty="0">
              <a:solidFill>
                <a:schemeClr val="tx1">
                  <a:lumMod val="50000"/>
                  <a:lumOff val="50000"/>
                </a:schemeClr>
              </a:solidFill>
            </a:endParaRPr>
          </a:p>
          <a:p>
            <a:pPr marL="0" lvl="0" indent="0">
              <a:buNone/>
            </a:pPr>
            <a:r>
              <a:rPr lang="fr-FR" sz="2000" dirty="0"/>
              <a:t> </a:t>
            </a:r>
            <a:endParaRPr lang="fr-FR" sz="1400"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8" y="4368430"/>
            <a:ext cx="4286458" cy="2327924"/>
          </a:xfrm>
          <a:prstGeom prst="rect">
            <a:avLst/>
          </a:prstGeom>
        </p:spPr>
      </p:pic>
    </p:spTree>
    <p:extLst>
      <p:ext uri="{BB962C8B-B14F-4D97-AF65-F5344CB8AC3E}">
        <p14:creationId xmlns:p14="http://schemas.microsoft.com/office/powerpoint/2010/main" val="168790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1756243" y="500742"/>
            <a:ext cx="2793986" cy="1643743"/>
          </a:xfrm>
        </p:spPr>
        <p:txBody>
          <a:bodyPr>
            <a:normAutofit fontScale="90000"/>
          </a:bodyPr>
          <a:lstStyle/>
          <a:p>
            <a:r>
              <a:rPr lang="fr-FR" sz="4000" b="1" dirty="0">
                <a:solidFill>
                  <a:schemeClr val="bg1"/>
                </a:solidFill>
                <a:latin typeface="Broadway" panose="04040905080B02020502" pitchFamily="82" charset="0"/>
              </a:rPr>
              <a:t>Plénier  du CREFOP</a:t>
            </a:r>
          </a:p>
        </p:txBody>
      </p:sp>
      <p:sp>
        <p:nvSpPr>
          <p:cNvPr id="10" name="Espace réservé du contenu 9"/>
          <p:cNvSpPr>
            <a:spLocks noGrp="1"/>
          </p:cNvSpPr>
          <p:nvPr>
            <p:ph idx="1"/>
          </p:nvPr>
        </p:nvSpPr>
        <p:spPr>
          <a:xfrm>
            <a:off x="4982817" y="407106"/>
            <a:ext cx="6864625" cy="6262142"/>
          </a:xfrm>
          <a:effectLst>
            <a:outerShdw blurRad="50800" dist="38100" dir="13500000" algn="br" rotWithShape="0">
              <a:prstClr val="black">
                <a:alpha val="40000"/>
              </a:prstClr>
            </a:outerShdw>
          </a:effectLst>
        </p:spPr>
        <p:txBody>
          <a:bodyPr>
            <a:normAutofit fontScale="25000" lnSpcReduction="20000"/>
          </a:bodyPr>
          <a:lstStyle/>
          <a:p>
            <a:pPr marL="0" indent="0">
              <a:spcBef>
                <a:spcPts val="0"/>
              </a:spcBef>
              <a:buNone/>
            </a:pPr>
            <a:endParaRPr lang="fr-FR" sz="2400" b="1" u="sng" dirty="0">
              <a:solidFill>
                <a:schemeClr val="accent4">
                  <a:lumMod val="75000"/>
                </a:schemeClr>
              </a:solidFill>
              <a:latin typeface="Candara" panose="020E0502030303020204" pitchFamily="34" charset="0"/>
            </a:endParaRPr>
          </a:p>
          <a:p>
            <a:pPr marL="0" indent="0" algn="ctr">
              <a:spcBef>
                <a:spcPts val="0"/>
              </a:spcBef>
              <a:buNone/>
            </a:pPr>
            <a:endParaRPr lang="fr-FR" sz="115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CANDIDATURES</a:t>
            </a:r>
          </a:p>
          <a:p>
            <a:pPr marL="0" indent="0" algn="ctr">
              <a:spcBef>
                <a:spcPts val="0"/>
              </a:spcBef>
              <a:buNone/>
            </a:pPr>
            <a:r>
              <a:rPr lang="fr-FR" sz="12800" b="1" i="1" u="sng" dirty="0">
                <a:solidFill>
                  <a:srgbClr val="FF0000"/>
                </a:solidFill>
                <a:latin typeface="Candara" panose="020E0502030303020204" pitchFamily="34" charset="0"/>
              </a:rPr>
              <a:t>ORGANISATIONS   SALARIALES</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endParaRPr lang="fr-FR" sz="28800" b="1" i="1" u="sng" dirty="0">
              <a:solidFill>
                <a:srgbClr val="FF0000"/>
              </a:solidFill>
              <a:latin typeface="Candara" panose="020E0502030303020204" pitchFamily="34" charset="0"/>
            </a:endParaRPr>
          </a:p>
          <a:p>
            <a:pPr marL="0" indent="0" algn="ctr">
              <a:spcBef>
                <a:spcPts val="0"/>
              </a:spcBef>
              <a:buNone/>
            </a:pPr>
            <a:r>
              <a:rPr lang="fr-FR" sz="17600" b="1" i="1" u="sng" dirty="0">
                <a:solidFill>
                  <a:srgbClr val="0070C0"/>
                </a:solidFill>
                <a:latin typeface="Candara" panose="020E0502030303020204" pitchFamily="34" charset="0"/>
              </a:rPr>
              <a:t>CSTM</a:t>
            </a:r>
            <a:endParaRPr lang="fr-FR" sz="17600" b="1" i="1" dirty="0">
              <a:solidFill>
                <a:srgbClr val="0070C0"/>
              </a:solidFill>
              <a:latin typeface="Candara" panose="020E0502030303020204" pitchFamily="34" charset="0"/>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marL="749808" lvl="1" indent="-457200" algn="ctr">
              <a:buFont typeface="+mj-lt"/>
              <a:buAutoNum type="arabicPeriod"/>
            </a:pPr>
            <a:endParaRPr lang="fr-FR" sz="1900" b="1" dirty="0">
              <a:solidFill>
                <a:schemeClr val="accent4">
                  <a:lumMod val="75000"/>
                </a:schemeClr>
              </a:solidFill>
            </a:endParaRPr>
          </a:p>
          <a:p>
            <a:pPr marL="292608" lvl="1" indent="0">
              <a:buNone/>
            </a:pPr>
            <a:endParaRPr lang="fr-FR" sz="1400" dirty="0">
              <a:solidFill>
                <a:schemeClr val="accent4">
                  <a:lumMod val="75000"/>
                </a:schemeClr>
              </a:solidFill>
            </a:endParaRPr>
          </a:p>
          <a:p>
            <a:pPr marL="0" lvl="0" indent="0">
              <a:buNone/>
            </a:pPr>
            <a:r>
              <a:rPr lang="fr-FR" sz="2000" b="1" dirty="0">
                <a:solidFill>
                  <a:schemeClr val="accent4">
                    <a:lumMod val="75000"/>
                  </a:schemeClr>
                </a:solidFill>
              </a:rPr>
              <a:t> </a:t>
            </a:r>
            <a:endParaRPr lang="fr-FR" sz="2000" dirty="0">
              <a:solidFill>
                <a:schemeClr val="tx1">
                  <a:lumMod val="50000"/>
                  <a:lumOff val="50000"/>
                </a:schemeClr>
              </a:solidFill>
            </a:endParaRPr>
          </a:p>
          <a:p>
            <a:pPr marL="0" lvl="0" indent="0">
              <a:buNone/>
            </a:pPr>
            <a:r>
              <a:rPr lang="fr-FR" sz="2000" dirty="0"/>
              <a:t> </a:t>
            </a:r>
            <a:endParaRPr lang="fr-FR" sz="1400"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8" y="4368430"/>
            <a:ext cx="4286458" cy="2327924"/>
          </a:xfrm>
          <a:prstGeom prst="rect">
            <a:avLst/>
          </a:prstGeom>
        </p:spPr>
      </p:pic>
    </p:spTree>
    <p:extLst>
      <p:ext uri="{BB962C8B-B14F-4D97-AF65-F5344CB8AC3E}">
        <p14:creationId xmlns:p14="http://schemas.microsoft.com/office/powerpoint/2010/main" val="265886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74ED0-5DC4-4E98-AC7B-BAB80B8211E0}"/>
              </a:ext>
            </a:extLst>
          </p:cNvPr>
          <p:cNvSpPr>
            <a:spLocks noGrp="1"/>
          </p:cNvSpPr>
          <p:nvPr>
            <p:ph type="title"/>
          </p:nvPr>
        </p:nvSpPr>
        <p:spPr>
          <a:xfrm>
            <a:off x="810000" y="447188"/>
            <a:ext cx="10571998" cy="970450"/>
          </a:xfrm>
        </p:spPr>
        <p:txBody>
          <a:bodyPr>
            <a:normAutofit/>
          </a:bodyPr>
          <a:lstStyle/>
          <a:p>
            <a:r>
              <a:rPr lang="fr-FR" u="sng" dirty="0"/>
              <a:t>LE  BUREAU</a:t>
            </a:r>
          </a:p>
        </p:txBody>
      </p:sp>
      <p:sp>
        <p:nvSpPr>
          <p:cNvPr id="3" name="Espace réservé du contenu 2">
            <a:extLst>
              <a:ext uri="{FF2B5EF4-FFF2-40B4-BE49-F238E27FC236}">
                <a16:creationId xmlns:a16="http://schemas.microsoft.com/office/drawing/2014/main" id="{7D65160A-333C-469B-89A3-10CEBD3B4B92}"/>
              </a:ext>
            </a:extLst>
          </p:cNvPr>
          <p:cNvSpPr>
            <a:spLocks noGrp="1"/>
          </p:cNvSpPr>
          <p:nvPr>
            <p:ph idx="1"/>
          </p:nvPr>
        </p:nvSpPr>
        <p:spPr>
          <a:xfrm>
            <a:off x="328961" y="1906859"/>
            <a:ext cx="11153398" cy="5832087"/>
          </a:xfrm>
        </p:spPr>
        <p:txBody>
          <a:bodyPr>
            <a:normAutofit/>
          </a:bodyPr>
          <a:lstStyle/>
          <a:p>
            <a:pPr marL="0" indent="0">
              <a:lnSpc>
                <a:spcPct val="90000"/>
              </a:lnSpc>
              <a:buNone/>
            </a:pPr>
            <a:r>
              <a:rPr lang="fr-FR" sz="2000" b="1" dirty="0"/>
              <a:t>      </a:t>
            </a:r>
            <a:r>
              <a:rPr lang="fr-FR" sz="2000" b="1" i="1" u="sng" dirty="0"/>
              <a:t>Composition</a:t>
            </a:r>
            <a:r>
              <a:rPr lang="fr-FR" sz="2000" b="1" dirty="0"/>
              <a:t> :</a:t>
            </a:r>
          </a:p>
          <a:p>
            <a:pPr marL="0" indent="0">
              <a:lnSpc>
                <a:spcPct val="90000"/>
              </a:lnSpc>
              <a:buNone/>
            </a:pPr>
            <a:endParaRPr lang="fr-FR" sz="2000" b="1" dirty="0"/>
          </a:p>
          <a:p>
            <a:pPr lvl="1">
              <a:lnSpc>
                <a:spcPct val="90000"/>
              </a:lnSpc>
            </a:pPr>
            <a:r>
              <a:rPr lang="fr-FR" sz="2000" b="1" dirty="0"/>
              <a:t>Trois représentants de l’Etat</a:t>
            </a:r>
          </a:p>
          <a:p>
            <a:pPr lvl="2">
              <a:lnSpc>
                <a:spcPct val="90000"/>
              </a:lnSpc>
              <a:buFont typeface="Arial" panose="020B0604020202020204" pitchFamily="34" charset="0"/>
              <a:buChar char="•"/>
            </a:pPr>
            <a:r>
              <a:rPr lang="fr-FR" sz="1800" b="1" dirty="0"/>
              <a:t>*								* 							*</a:t>
            </a:r>
          </a:p>
          <a:p>
            <a:pPr marL="914400" lvl="2" indent="0">
              <a:lnSpc>
                <a:spcPct val="90000"/>
              </a:lnSpc>
              <a:buNone/>
            </a:pPr>
            <a:endParaRPr lang="fr-FR" sz="1800" b="1" dirty="0"/>
          </a:p>
          <a:p>
            <a:pPr lvl="1">
              <a:lnSpc>
                <a:spcPct val="90000"/>
              </a:lnSpc>
            </a:pPr>
            <a:r>
              <a:rPr lang="fr-FR" sz="2000" b="1" dirty="0"/>
              <a:t>Trois représentants de la Collectivité Territoriale de la Martinique</a:t>
            </a:r>
          </a:p>
          <a:p>
            <a:pPr lvl="2">
              <a:lnSpc>
                <a:spcPct val="90000"/>
              </a:lnSpc>
              <a:buFont typeface="Arial" panose="020B0604020202020204" pitchFamily="34" charset="0"/>
              <a:buChar char="•"/>
            </a:pPr>
            <a:r>
              <a:rPr lang="fr-FR" sz="1800" b="1" dirty="0"/>
              <a:t>*							*							*</a:t>
            </a:r>
          </a:p>
          <a:p>
            <a:pPr marL="914400" lvl="2" indent="0">
              <a:lnSpc>
                <a:spcPct val="90000"/>
              </a:lnSpc>
              <a:buNone/>
            </a:pPr>
            <a:endParaRPr lang="fr-FR" sz="1800" b="1" dirty="0"/>
          </a:p>
          <a:p>
            <a:pPr lvl="1">
              <a:lnSpc>
                <a:spcPct val="90000"/>
              </a:lnSpc>
            </a:pPr>
            <a:r>
              <a:rPr lang="fr-FR" sz="2000" b="1" dirty="0"/>
              <a:t>Quatre représentants des organisations syndicales de salariés et des organisations professionnelles d’employeurs</a:t>
            </a:r>
          </a:p>
          <a:p>
            <a:pPr marL="457200" lvl="1" indent="0">
              <a:lnSpc>
                <a:spcPct val="90000"/>
              </a:lnSpc>
              <a:buNone/>
            </a:pPr>
            <a:r>
              <a:rPr lang="fr-FR" sz="2000" b="1" dirty="0"/>
              <a:t>	  *										*</a:t>
            </a:r>
          </a:p>
          <a:p>
            <a:pPr marL="457200" lvl="1" indent="0">
              <a:lnSpc>
                <a:spcPct val="90000"/>
              </a:lnSpc>
              <a:buNone/>
            </a:pPr>
            <a:r>
              <a:rPr lang="fr-FR" sz="2000" b="1" dirty="0"/>
              <a:t>	  *										*</a:t>
            </a:r>
          </a:p>
          <a:p>
            <a:pPr marL="457200" lvl="1" indent="0">
              <a:lnSpc>
                <a:spcPct val="90000"/>
              </a:lnSpc>
              <a:buNone/>
            </a:pPr>
            <a:endParaRPr lang="fr-FR" sz="1500" dirty="0"/>
          </a:p>
          <a:p>
            <a:pPr marL="457200" lvl="1" indent="0">
              <a:lnSpc>
                <a:spcPct val="90000"/>
              </a:lnSpc>
              <a:buNone/>
            </a:pPr>
            <a:endParaRPr lang="fr-FR" sz="1500" dirty="0"/>
          </a:p>
        </p:txBody>
      </p:sp>
    </p:spTree>
    <p:extLst>
      <p:ext uri="{BB962C8B-B14F-4D97-AF65-F5344CB8AC3E}">
        <p14:creationId xmlns:p14="http://schemas.microsoft.com/office/powerpoint/2010/main" val="1463525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1756243" y="500742"/>
            <a:ext cx="2793986" cy="1643743"/>
          </a:xfrm>
        </p:spPr>
        <p:txBody>
          <a:bodyPr>
            <a:normAutofit fontScale="90000"/>
          </a:bodyPr>
          <a:lstStyle/>
          <a:p>
            <a:r>
              <a:rPr lang="fr-FR" sz="4000" b="1" dirty="0">
                <a:solidFill>
                  <a:schemeClr val="bg1"/>
                </a:solidFill>
                <a:latin typeface="Broadway" panose="04040905080B02020502" pitchFamily="82" charset="0"/>
              </a:rPr>
              <a:t>Plénier  du CREFOP</a:t>
            </a:r>
          </a:p>
        </p:txBody>
      </p:sp>
      <p:sp>
        <p:nvSpPr>
          <p:cNvPr id="10" name="Espace réservé du contenu 9"/>
          <p:cNvSpPr>
            <a:spLocks noGrp="1"/>
          </p:cNvSpPr>
          <p:nvPr>
            <p:ph idx="1"/>
          </p:nvPr>
        </p:nvSpPr>
        <p:spPr>
          <a:xfrm>
            <a:off x="4982817" y="407106"/>
            <a:ext cx="6864625" cy="6262142"/>
          </a:xfrm>
          <a:effectLst>
            <a:outerShdw blurRad="50800" dist="38100" dir="13500000" algn="br" rotWithShape="0">
              <a:prstClr val="black">
                <a:alpha val="40000"/>
              </a:prstClr>
            </a:outerShdw>
          </a:effectLst>
        </p:spPr>
        <p:txBody>
          <a:bodyPr>
            <a:normAutofit fontScale="25000" lnSpcReduction="20000"/>
          </a:bodyPr>
          <a:lstStyle/>
          <a:p>
            <a:pPr marL="0" indent="0">
              <a:spcBef>
                <a:spcPts val="0"/>
              </a:spcBef>
              <a:buNone/>
            </a:pPr>
            <a:endParaRPr lang="fr-FR" sz="2400" b="1" u="sng" dirty="0">
              <a:solidFill>
                <a:schemeClr val="accent4">
                  <a:lumMod val="75000"/>
                </a:schemeClr>
              </a:solidFill>
              <a:latin typeface="Candara" panose="020E0502030303020204" pitchFamily="34" charset="0"/>
            </a:endParaRPr>
          </a:p>
          <a:p>
            <a:pPr marL="0" indent="0" algn="ctr">
              <a:spcBef>
                <a:spcPts val="0"/>
              </a:spcBef>
              <a:buNone/>
            </a:pPr>
            <a:endParaRPr lang="fr-FR" sz="11500" b="1" i="1" u="sng" dirty="0">
              <a:solidFill>
                <a:srgbClr val="FF0000"/>
              </a:solidFill>
              <a:latin typeface="Candara" panose="020E0502030303020204" pitchFamily="34" charset="0"/>
            </a:endParaRPr>
          </a:p>
          <a:p>
            <a:pPr marL="0" indent="0" algn="ctr">
              <a:spcBef>
                <a:spcPts val="0"/>
              </a:spcBef>
              <a:buNone/>
            </a:pPr>
            <a:endParaRPr lang="fr-FR" sz="288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PROPOSITIONS </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DE</a:t>
            </a:r>
          </a:p>
          <a:p>
            <a:pPr marL="0" indent="0" algn="ctr">
              <a:spcBef>
                <a:spcPts val="0"/>
              </a:spcBef>
              <a:buNone/>
            </a:pPr>
            <a:endParaRPr lang="fr-FR" sz="9600" b="1" i="1" u="sng" dirty="0">
              <a:solidFill>
                <a:srgbClr val="FF0000"/>
              </a:solidFill>
              <a:latin typeface="Candara" panose="020E0502030303020204" pitchFamily="34" charset="0"/>
            </a:endParaRPr>
          </a:p>
          <a:p>
            <a:pPr marL="0" indent="0" algn="ctr">
              <a:spcBef>
                <a:spcPts val="0"/>
              </a:spcBef>
              <a:buNone/>
            </a:pPr>
            <a:r>
              <a:rPr lang="fr-FR" sz="28800" b="1" i="1" u="sng" dirty="0">
                <a:solidFill>
                  <a:srgbClr val="FF0000"/>
                </a:solidFill>
                <a:latin typeface="Candara" panose="020E0502030303020204" pitchFamily="34" charset="0"/>
              </a:rPr>
              <a:t>COMMISSIONS</a:t>
            </a:r>
          </a:p>
          <a:p>
            <a:pPr marL="0" indent="0" algn="ctr">
              <a:spcBef>
                <a:spcPts val="0"/>
              </a:spcBef>
              <a:buNone/>
            </a:pPr>
            <a:endParaRPr lang="fr-FR" sz="17600" b="1" i="1" u="sng" dirty="0">
              <a:solidFill>
                <a:srgbClr val="0070C0"/>
              </a:solidFill>
              <a:latin typeface="Candara" panose="020E0502030303020204" pitchFamily="34" charset="0"/>
            </a:endParaRPr>
          </a:p>
          <a:p>
            <a:pPr marL="0" indent="0" algn="ctr">
              <a:spcBef>
                <a:spcPts val="0"/>
              </a:spcBef>
              <a:buNone/>
            </a:pPr>
            <a:endParaRPr lang="fr-FR" sz="17600" b="1" i="1" dirty="0">
              <a:solidFill>
                <a:srgbClr val="0070C0"/>
              </a:solidFill>
              <a:latin typeface="Candara" panose="020E0502030303020204" pitchFamily="34" charset="0"/>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a:spcBef>
                <a:spcPts val="0"/>
              </a:spcBef>
              <a:buFont typeface="Courier New" panose="02070309020205020404" pitchFamily="49" charset="0"/>
              <a:buChar char="o"/>
            </a:pPr>
            <a:endParaRPr lang="fr-FR" sz="1600" b="1" dirty="0">
              <a:solidFill>
                <a:schemeClr val="accent1">
                  <a:lumMod val="50000"/>
                </a:schemeClr>
              </a:solidFill>
              <a:latin typeface="+mj-lt"/>
            </a:endParaRPr>
          </a:p>
          <a:p>
            <a:pPr marL="749808" lvl="1" indent="-457200" algn="ctr">
              <a:buFont typeface="+mj-lt"/>
              <a:buAutoNum type="arabicPeriod"/>
            </a:pPr>
            <a:endParaRPr lang="fr-FR" sz="1900" b="1" dirty="0">
              <a:solidFill>
                <a:schemeClr val="accent4">
                  <a:lumMod val="75000"/>
                </a:schemeClr>
              </a:solidFill>
            </a:endParaRPr>
          </a:p>
          <a:p>
            <a:pPr marL="292608" lvl="1" indent="0">
              <a:buNone/>
            </a:pPr>
            <a:endParaRPr lang="fr-FR" sz="1400" dirty="0">
              <a:solidFill>
                <a:schemeClr val="accent4">
                  <a:lumMod val="75000"/>
                </a:schemeClr>
              </a:solidFill>
            </a:endParaRPr>
          </a:p>
          <a:p>
            <a:pPr marL="0" lvl="0" indent="0">
              <a:buNone/>
            </a:pPr>
            <a:r>
              <a:rPr lang="fr-FR" sz="2000" b="1" dirty="0">
                <a:solidFill>
                  <a:schemeClr val="accent4">
                    <a:lumMod val="75000"/>
                  </a:schemeClr>
                </a:solidFill>
              </a:rPr>
              <a:t> </a:t>
            </a:r>
            <a:endParaRPr lang="fr-FR" sz="2000" dirty="0">
              <a:solidFill>
                <a:schemeClr val="tx1">
                  <a:lumMod val="50000"/>
                  <a:lumOff val="50000"/>
                </a:schemeClr>
              </a:solidFill>
            </a:endParaRPr>
          </a:p>
          <a:p>
            <a:pPr marL="0" lvl="0" indent="0">
              <a:buNone/>
            </a:pPr>
            <a:r>
              <a:rPr lang="fr-FR" sz="2000" dirty="0"/>
              <a:t> </a:t>
            </a:r>
            <a:endParaRPr lang="fr-FR" sz="1400"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8" y="4368430"/>
            <a:ext cx="4286458" cy="2327924"/>
          </a:xfrm>
          <a:prstGeom prst="rect">
            <a:avLst/>
          </a:prstGeom>
        </p:spPr>
      </p:pic>
    </p:spTree>
    <p:extLst>
      <p:ext uri="{BB962C8B-B14F-4D97-AF65-F5344CB8AC3E}">
        <p14:creationId xmlns:p14="http://schemas.microsoft.com/office/powerpoint/2010/main" val="556037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190357" y="488373"/>
            <a:ext cx="3429000" cy="2108113"/>
          </a:xfrm>
        </p:spPr>
        <p:txBody>
          <a:bodyPr>
            <a:noAutofit/>
          </a:bodyPr>
          <a:lstStyle/>
          <a:p>
            <a:pPr algn="ctr"/>
            <a:br>
              <a:rPr lang="fr-FR" sz="5400" dirty="0">
                <a:solidFill>
                  <a:srgbClr val="FF0000"/>
                </a:solidFill>
                <a:latin typeface="Broadway" panose="04040905080B02020502" pitchFamily="82" charset="0"/>
              </a:rPr>
            </a:br>
            <a:br>
              <a:rPr lang="fr-FR" sz="5400" dirty="0">
                <a:solidFill>
                  <a:srgbClr val="FF0000"/>
                </a:solidFill>
                <a:latin typeface="Broadway" panose="04040905080B02020502" pitchFamily="82" charset="0"/>
              </a:rPr>
            </a:br>
            <a:br>
              <a:rPr lang="fr-FR" sz="5400" dirty="0">
                <a:solidFill>
                  <a:srgbClr val="FF0000"/>
                </a:solidFill>
                <a:latin typeface="Broadway" panose="04040905080B02020502" pitchFamily="82" charset="0"/>
              </a:rPr>
            </a:br>
            <a:br>
              <a:rPr lang="fr-FR" sz="5400" dirty="0">
                <a:solidFill>
                  <a:srgbClr val="FF0000"/>
                </a:solidFill>
                <a:latin typeface="Broadway" panose="04040905080B02020502" pitchFamily="82" charset="0"/>
              </a:rPr>
            </a:br>
            <a:r>
              <a:rPr lang="fr-FR" sz="5400" dirty="0" err="1">
                <a:solidFill>
                  <a:srgbClr val="FF0000"/>
                </a:solidFill>
                <a:latin typeface="Broadway" panose="04040905080B02020502" pitchFamily="82" charset="0"/>
              </a:rPr>
              <a:t>EMploi</a:t>
            </a:r>
            <a:br>
              <a:rPr lang="fr-FR" sz="5400" dirty="0">
                <a:solidFill>
                  <a:srgbClr val="FF0000"/>
                </a:solidFill>
                <a:latin typeface="Broadway" panose="04040905080B02020502" pitchFamily="82" charset="0"/>
              </a:rPr>
            </a:br>
            <a:r>
              <a:rPr lang="fr-FR" sz="2400" dirty="0">
                <a:solidFill>
                  <a:schemeClr val="tx1"/>
                </a:solidFill>
                <a:latin typeface="Broadway" panose="04040905080B02020502" pitchFamily="82" charset="0"/>
              </a:rPr>
              <a:t>(</a:t>
            </a:r>
            <a:r>
              <a:rPr lang="fr-FR" sz="2400" dirty="0">
                <a:solidFill>
                  <a:srgbClr val="002060"/>
                </a:solidFill>
                <a:latin typeface="Broadway" panose="04040905080B02020502" pitchFamily="82" charset="0"/>
              </a:rPr>
              <a:t>Obligatoire</a:t>
            </a:r>
            <a:r>
              <a:rPr lang="fr-FR" sz="2400" dirty="0">
                <a:solidFill>
                  <a:schemeClr val="tx1"/>
                </a:solidFill>
                <a:latin typeface="Broadway" panose="04040905080B02020502" pitchFamily="82" charset="0"/>
              </a:rPr>
              <a:t>)</a:t>
            </a:r>
            <a:br>
              <a:rPr lang="fr-FR" sz="2400" dirty="0">
                <a:solidFill>
                  <a:srgbClr val="FF0000"/>
                </a:solidFill>
                <a:latin typeface="Broadway" panose="04040905080B02020502" pitchFamily="82" charset="0"/>
              </a:rPr>
            </a:br>
            <a:r>
              <a:rPr lang="fr-FR" sz="4400" dirty="0">
                <a:solidFill>
                  <a:srgbClr val="FF0000"/>
                </a:solidFill>
                <a:latin typeface="Broadway" panose="04040905080B02020502" pitchFamily="82" charset="0"/>
              </a:rPr>
              <a:t> </a:t>
            </a:r>
          </a:p>
        </p:txBody>
      </p:sp>
      <p:sp>
        <p:nvSpPr>
          <p:cNvPr id="9" name="Espace réservé du texte 8"/>
          <p:cNvSpPr>
            <a:spLocks noGrp="1"/>
          </p:cNvSpPr>
          <p:nvPr>
            <p:ph type="body" sz="half" idx="2"/>
          </p:nvPr>
        </p:nvSpPr>
        <p:spPr>
          <a:xfrm>
            <a:off x="274048" y="2596486"/>
            <a:ext cx="4244563" cy="3499513"/>
          </a:xfrm>
        </p:spPr>
        <p:txBody>
          <a:bodyPr>
            <a:normAutofit fontScale="92500"/>
          </a:bodyPr>
          <a:lstStyle/>
          <a:p>
            <a:pPr lvl="1" algn="ctr">
              <a:lnSpc>
                <a:spcPct val="115000"/>
              </a:lnSpc>
              <a:spcAft>
                <a:spcPts val="0"/>
              </a:spcAft>
            </a:pPr>
            <a:r>
              <a:rPr lang="fr-FR" sz="48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23  Septembre</a:t>
            </a:r>
          </a:p>
          <a:p>
            <a:pPr lvl="1" algn="ctr">
              <a:lnSpc>
                <a:spcPct val="115000"/>
              </a:lnSpc>
              <a:spcAft>
                <a:spcPts val="0"/>
              </a:spcAft>
            </a:pPr>
            <a:r>
              <a:rPr lang="fr-FR" sz="60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9h (DIECCTE)</a:t>
            </a:r>
            <a:r>
              <a:rPr lang="fr-FR" sz="6000" b="1" dirty="0">
                <a:solidFill>
                  <a:srgbClr val="C00000"/>
                </a:solidFill>
                <a:latin typeface="Candara" panose="020E0502030303020204" pitchFamily="34" charset="0"/>
                <a:ea typeface="Times New Roman" panose="02020603050405020304" pitchFamily="18" charset="0"/>
                <a:cs typeface="Arial" panose="020B0604020202020204" pitchFamily="34" charset="0"/>
              </a:rPr>
              <a:t> </a:t>
            </a:r>
            <a:endParaRPr lang="fr-FR" sz="60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endParaRPr lang="fr-FR" sz="1600" dirty="0">
              <a:solidFill>
                <a:schemeClr val="bg1"/>
              </a:solidFill>
            </a:endParaRPr>
          </a:p>
        </p:txBody>
      </p:sp>
      <p:sp>
        <p:nvSpPr>
          <p:cNvPr id="8" name="Espace réservé du contenu 7"/>
          <p:cNvSpPr txBox="1">
            <a:spLocks/>
          </p:cNvSpPr>
          <p:nvPr/>
        </p:nvSpPr>
        <p:spPr>
          <a:xfrm>
            <a:off x="4755614" y="178420"/>
            <a:ext cx="7436386" cy="64214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b="1" dirty="0"/>
              <a:t> </a:t>
            </a:r>
            <a:r>
              <a:rPr lang="fr-FR" dirty="0"/>
              <a:t> </a:t>
            </a:r>
            <a:r>
              <a:rPr lang="fr-FR" sz="2800" b="1" u="sng" dirty="0">
                <a:solidFill>
                  <a:schemeClr val="tx1">
                    <a:lumMod val="50000"/>
                    <a:lumOff val="50000"/>
                  </a:schemeClr>
                </a:solidFill>
              </a:rPr>
              <a:t>Objet</a:t>
            </a:r>
            <a:r>
              <a:rPr lang="fr-FR" sz="4000" b="1" dirty="0">
                <a:solidFill>
                  <a:schemeClr val="tx1">
                    <a:lumMod val="50000"/>
                    <a:lumOff val="50000"/>
                  </a:schemeClr>
                </a:solidFill>
              </a:rPr>
              <a:t> : </a:t>
            </a:r>
            <a:endParaRPr lang="fr-FR" sz="4000" dirty="0"/>
          </a:p>
          <a:p>
            <a:pPr>
              <a:buFont typeface="Wingdings" panose="05000000000000000000" pitchFamily="2" charset="2"/>
              <a:buChar char="q"/>
            </a:pPr>
            <a:r>
              <a:rPr lang="fr-FR" sz="1800" b="1" dirty="0"/>
              <a:t>Concertation relative aux politiques de l’emploi sur le territoire</a:t>
            </a:r>
            <a:endParaRPr lang="fr-FR" sz="1800" dirty="0"/>
          </a:p>
          <a:p>
            <a:pPr>
              <a:buFont typeface="Wingdings" panose="05000000000000000000" pitchFamily="2" charset="2"/>
              <a:buChar char="q"/>
            </a:pPr>
            <a:r>
              <a:rPr lang="fr-FR" sz="1800" b="1" dirty="0"/>
              <a:t>Pilotage de la Stratégie coordonnée en matière d’emploi, d’orientation et de formation professionnelle (SCEOFP)</a:t>
            </a:r>
            <a:endParaRPr lang="fr-FR" sz="1800" dirty="0"/>
          </a:p>
          <a:p>
            <a:pPr>
              <a:buFont typeface="Wingdings" panose="05000000000000000000" pitchFamily="2" charset="2"/>
              <a:buChar char="q"/>
            </a:pPr>
            <a:r>
              <a:rPr lang="fr-FR" sz="1800" b="1" dirty="0"/>
              <a:t>Coordination des acteurs du Service public de l’emploi</a:t>
            </a:r>
            <a:endParaRPr lang="fr-FR" sz="1800" dirty="0"/>
          </a:p>
          <a:p>
            <a:endParaRPr lang="fr-FR" sz="2800" b="1" u="sng" dirty="0">
              <a:solidFill>
                <a:schemeClr val="tx1">
                  <a:lumMod val="50000"/>
                  <a:lumOff val="50000"/>
                </a:schemeClr>
              </a:solidFill>
            </a:endParaRPr>
          </a:p>
          <a:p>
            <a:r>
              <a:rPr lang="fr-FR" sz="2800" b="1" u="sng" dirty="0">
                <a:solidFill>
                  <a:schemeClr val="tx1">
                    <a:lumMod val="50000"/>
                    <a:lumOff val="50000"/>
                  </a:schemeClr>
                </a:solidFill>
              </a:rPr>
              <a:t>Mission</a:t>
            </a:r>
            <a:r>
              <a:rPr lang="fr-FR" sz="2800" b="1" dirty="0">
                <a:solidFill>
                  <a:schemeClr val="tx1">
                    <a:lumMod val="50000"/>
                    <a:lumOff val="50000"/>
                  </a:schemeClr>
                </a:solidFill>
              </a:rPr>
              <a:t> : </a:t>
            </a:r>
            <a:endParaRPr lang="fr-FR" sz="2800" dirty="0"/>
          </a:p>
          <a:p>
            <a:pPr marL="0" indent="0">
              <a:buNone/>
            </a:pPr>
            <a:r>
              <a:rPr lang="fr-FR" b="1" dirty="0">
                <a:solidFill>
                  <a:srgbClr val="002060"/>
                </a:solidFill>
                <a:latin typeface="Corbel" panose="020B0503020204020204" pitchFamily="34" charset="0"/>
              </a:rPr>
              <a:t>Elle est chargée du suivi du déploiement du SPOT, du CEP, des dispositifs et des politiques de jeunesse, d’insertion, d’alternance, de mobilité.</a:t>
            </a:r>
            <a:r>
              <a:rPr lang="fr-FR" i="1" dirty="0">
                <a:solidFill>
                  <a:srgbClr val="0070C0"/>
                </a:solidFill>
              </a:rPr>
              <a:t> </a:t>
            </a:r>
            <a:r>
              <a:rPr lang="fr-FR" i="1" dirty="0">
                <a:solidFill>
                  <a:srgbClr val="002060"/>
                </a:solidFill>
                <a:latin typeface="Corbel" panose="020B0503020204020204" pitchFamily="34" charset="0"/>
              </a:rPr>
              <a:t>Elle veille à la mise en perspective </a:t>
            </a:r>
            <a:r>
              <a:rPr lang="fr-FR" b="1" i="1" dirty="0">
                <a:solidFill>
                  <a:srgbClr val="002060"/>
                </a:solidFill>
                <a:latin typeface="Corbel" panose="020B0503020204020204" pitchFamily="34" charset="0"/>
              </a:rPr>
              <a:t>de l’articulation entre les différents dispositifs d’accompagnement et d’aide à la sécurisation des parcours professionnels</a:t>
            </a:r>
            <a:r>
              <a:rPr lang="fr-FR" i="1" dirty="0">
                <a:solidFill>
                  <a:srgbClr val="002060"/>
                </a:solidFill>
                <a:latin typeface="Corbel" panose="020B0503020204020204" pitchFamily="34" charset="0"/>
              </a:rPr>
              <a:t> et le suivi de la Convention de sécurisation des parcours (CSP)</a:t>
            </a:r>
          </a:p>
          <a:p>
            <a:pPr marL="0" indent="0">
              <a:buNone/>
            </a:pPr>
            <a:endParaRPr lang="fr-FR" dirty="0">
              <a:solidFill>
                <a:schemeClr val="bg1">
                  <a:lumMod val="50000"/>
                </a:schemeClr>
              </a:solidFill>
            </a:endParaRPr>
          </a:p>
          <a:p>
            <a:pPr marL="201168" lvl="1" indent="0" algn="just">
              <a:buNone/>
            </a:pPr>
            <a:r>
              <a:rPr lang="fr-FR" b="1" i="1" u="sng" dirty="0">
                <a:solidFill>
                  <a:srgbClr val="0070C0"/>
                </a:solidFill>
                <a:latin typeface="Corbel" panose="020B0503020204020204" pitchFamily="34" charset="0"/>
              </a:rPr>
              <a:t>Propositions de sous-commissions </a:t>
            </a:r>
            <a:r>
              <a:rPr lang="fr-FR" dirty="0">
                <a:solidFill>
                  <a:srgbClr val="0070C0"/>
                </a:solidFill>
                <a:latin typeface="Corbel" panose="020B0503020204020204" pitchFamily="34" charset="0"/>
              </a:rPr>
              <a:t>: </a:t>
            </a:r>
            <a:r>
              <a:rPr lang="fr-FR" b="1" dirty="0">
                <a:solidFill>
                  <a:srgbClr val="002060"/>
                </a:solidFill>
                <a:latin typeface="Corbel" panose="020B0503020204020204" pitchFamily="34" charset="0"/>
              </a:rPr>
              <a:t>Pluriactivité – Handicap – Apprentissage - Alternance</a:t>
            </a:r>
            <a:endParaRPr lang="fr-FR" dirty="0">
              <a:latin typeface="Corbel" panose="020B0503020204020204" pitchFamily="34" charset="0"/>
            </a:endParaRPr>
          </a:p>
          <a:p>
            <a:pPr marL="201168" lvl="1" indent="0" algn="just">
              <a:buFont typeface="Calibri" pitchFamily="34" charset="0"/>
              <a:buNone/>
            </a:pPr>
            <a:endParaRPr lang="fr-FR" b="1" u="sng" dirty="0">
              <a:solidFill>
                <a:schemeClr val="tx1">
                  <a:lumMod val="50000"/>
                  <a:lumOff val="50000"/>
                </a:schemeClr>
              </a:solidFill>
            </a:endParaRPr>
          </a:p>
          <a:p>
            <a:endParaRPr lang="fr-FR" dirty="0"/>
          </a:p>
        </p:txBody>
      </p:sp>
    </p:spTree>
    <p:extLst>
      <p:ext uri="{BB962C8B-B14F-4D97-AF65-F5344CB8AC3E}">
        <p14:creationId xmlns:p14="http://schemas.microsoft.com/office/powerpoint/2010/main" val="2489204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190357" y="488373"/>
            <a:ext cx="3429000" cy="2108113"/>
          </a:xfrm>
        </p:spPr>
        <p:txBody>
          <a:bodyPr>
            <a:noAutofit/>
          </a:bodyPr>
          <a:lstStyle/>
          <a:p>
            <a:pPr algn="ctr"/>
            <a:br>
              <a:rPr lang="fr-FR" sz="5400" dirty="0">
                <a:solidFill>
                  <a:srgbClr val="FF0000"/>
                </a:solidFill>
                <a:latin typeface="Broadway" panose="04040905080B02020502" pitchFamily="82" charset="0"/>
              </a:rPr>
            </a:br>
            <a:br>
              <a:rPr lang="fr-FR" sz="5400" dirty="0">
                <a:solidFill>
                  <a:srgbClr val="FF0000"/>
                </a:solidFill>
                <a:latin typeface="Broadway" panose="04040905080B02020502" pitchFamily="82" charset="0"/>
              </a:rPr>
            </a:br>
            <a:br>
              <a:rPr lang="fr-FR" sz="5400" dirty="0">
                <a:solidFill>
                  <a:srgbClr val="FF0000"/>
                </a:solidFill>
                <a:latin typeface="Broadway" panose="04040905080B02020502" pitchFamily="82" charset="0"/>
              </a:rPr>
            </a:br>
            <a:br>
              <a:rPr lang="fr-FR" sz="5400" dirty="0">
                <a:solidFill>
                  <a:srgbClr val="FF0000"/>
                </a:solidFill>
                <a:latin typeface="Broadway" panose="04040905080B02020502" pitchFamily="82" charset="0"/>
              </a:rPr>
            </a:br>
            <a:r>
              <a:rPr lang="fr-FR" sz="5400" dirty="0">
                <a:solidFill>
                  <a:srgbClr val="FF0000"/>
                </a:solidFill>
                <a:latin typeface="Broadway" panose="04040905080B02020502" pitchFamily="82" charset="0"/>
              </a:rPr>
              <a:t>Comptes</a:t>
            </a:r>
            <a:br>
              <a:rPr lang="fr-FR" sz="5400" dirty="0">
                <a:solidFill>
                  <a:srgbClr val="FF0000"/>
                </a:solidFill>
                <a:latin typeface="Broadway" panose="04040905080B02020502" pitchFamily="82" charset="0"/>
              </a:rPr>
            </a:br>
            <a:r>
              <a:rPr lang="fr-FR" sz="2400" dirty="0">
                <a:solidFill>
                  <a:schemeClr val="tx1"/>
                </a:solidFill>
                <a:latin typeface="Broadway" panose="04040905080B02020502" pitchFamily="82" charset="0"/>
              </a:rPr>
              <a:t>(</a:t>
            </a:r>
            <a:r>
              <a:rPr lang="fr-FR" sz="2400" dirty="0">
                <a:solidFill>
                  <a:srgbClr val="002060"/>
                </a:solidFill>
                <a:latin typeface="Broadway" panose="04040905080B02020502" pitchFamily="82" charset="0"/>
              </a:rPr>
              <a:t>Obligatoire</a:t>
            </a:r>
            <a:r>
              <a:rPr lang="fr-FR" sz="2400" dirty="0">
                <a:solidFill>
                  <a:schemeClr val="tx1"/>
                </a:solidFill>
                <a:latin typeface="Broadway" panose="04040905080B02020502" pitchFamily="82" charset="0"/>
              </a:rPr>
              <a:t>)</a:t>
            </a:r>
            <a:br>
              <a:rPr lang="fr-FR" sz="2400" dirty="0">
                <a:solidFill>
                  <a:srgbClr val="FF0000"/>
                </a:solidFill>
                <a:latin typeface="Broadway" panose="04040905080B02020502" pitchFamily="82" charset="0"/>
              </a:rPr>
            </a:br>
            <a:r>
              <a:rPr lang="fr-FR" sz="4400" dirty="0">
                <a:solidFill>
                  <a:srgbClr val="FF0000"/>
                </a:solidFill>
                <a:latin typeface="Broadway" panose="04040905080B02020502" pitchFamily="82" charset="0"/>
              </a:rPr>
              <a:t> </a:t>
            </a:r>
          </a:p>
        </p:txBody>
      </p:sp>
      <p:sp>
        <p:nvSpPr>
          <p:cNvPr id="9" name="Espace réservé du texte 8"/>
          <p:cNvSpPr>
            <a:spLocks noGrp="1"/>
          </p:cNvSpPr>
          <p:nvPr>
            <p:ph type="body" sz="half" idx="2"/>
          </p:nvPr>
        </p:nvSpPr>
        <p:spPr>
          <a:xfrm>
            <a:off x="238537" y="2596486"/>
            <a:ext cx="4244563" cy="3499513"/>
          </a:xfrm>
        </p:spPr>
        <p:txBody>
          <a:bodyPr>
            <a:normAutofit fontScale="77500" lnSpcReduction="20000"/>
          </a:bodyPr>
          <a:lstStyle/>
          <a:p>
            <a:pPr lvl="1" algn="ctr">
              <a:lnSpc>
                <a:spcPct val="115000"/>
              </a:lnSpc>
              <a:spcAft>
                <a:spcPts val="0"/>
              </a:spcAft>
            </a:pPr>
            <a:r>
              <a:rPr lang="fr-FR" sz="60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24  Septembre</a:t>
            </a:r>
          </a:p>
          <a:p>
            <a:pPr lvl="1" algn="ctr">
              <a:lnSpc>
                <a:spcPct val="115000"/>
              </a:lnSpc>
              <a:spcAft>
                <a:spcPts val="0"/>
              </a:spcAft>
            </a:pPr>
            <a:r>
              <a:rPr lang="fr-FR" sz="72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9h (DIECCTE)</a:t>
            </a:r>
            <a:r>
              <a:rPr lang="fr-FR" sz="7200" b="1" dirty="0">
                <a:solidFill>
                  <a:srgbClr val="C00000"/>
                </a:solidFill>
                <a:latin typeface="Candara" panose="020E0502030303020204" pitchFamily="34" charset="0"/>
                <a:ea typeface="Times New Roman" panose="02020603050405020304" pitchFamily="18" charset="0"/>
                <a:cs typeface="Arial" panose="020B0604020202020204" pitchFamily="34" charset="0"/>
              </a:rPr>
              <a:t> </a:t>
            </a:r>
            <a:endParaRPr lang="fr-FR" sz="72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pPr lvl="1" algn="ctr">
              <a:lnSpc>
                <a:spcPct val="115000"/>
              </a:lnSpc>
              <a:spcAft>
                <a:spcPts val="0"/>
              </a:spcAft>
            </a:pPr>
            <a:r>
              <a:rPr lang="fr-FR" sz="6000" b="1" dirty="0">
                <a:solidFill>
                  <a:srgbClr val="C00000"/>
                </a:solidFill>
                <a:latin typeface="Candara" panose="020E0502030303020204" pitchFamily="34" charset="0"/>
                <a:ea typeface="Times New Roman" panose="02020603050405020304" pitchFamily="18" charset="0"/>
                <a:cs typeface="Arial" panose="020B0604020202020204" pitchFamily="34" charset="0"/>
              </a:rPr>
              <a:t> </a:t>
            </a:r>
            <a:endParaRPr lang="fr-FR" sz="60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endParaRPr lang="fr-FR" sz="1600" dirty="0">
              <a:solidFill>
                <a:schemeClr val="bg1"/>
              </a:solidFill>
            </a:endParaRPr>
          </a:p>
        </p:txBody>
      </p:sp>
      <p:sp>
        <p:nvSpPr>
          <p:cNvPr id="8" name="Espace réservé du contenu 7"/>
          <p:cNvSpPr txBox="1">
            <a:spLocks/>
          </p:cNvSpPr>
          <p:nvPr/>
        </p:nvSpPr>
        <p:spPr>
          <a:xfrm>
            <a:off x="4755614" y="864374"/>
            <a:ext cx="7436386" cy="573554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b="1" dirty="0"/>
              <a:t> </a:t>
            </a:r>
            <a:r>
              <a:rPr lang="fr-FR" dirty="0"/>
              <a:t> </a:t>
            </a:r>
            <a:r>
              <a:rPr lang="fr-FR" sz="2800" dirty="0"/>
              <a:t> </a:t>
            </a:r>
            <a:r>
              <a:rPr lang="fr-FR" sz="2800" b="1" u="sng" dirty="0">
                <a:solidFill>
                  <a:schemeClr val="tx1">
                    <a:lumMod val="50000"/>
                    <a:lumOff val="50000"/>
                  </a:schemeClr>
                </a:solidFill>
              </a:rPr>
              <a:t>Objet</a:t>
            </a:r>
            <a:r>
              <a:rPr lang="fr-FR" sz="2800" b="1" dirty="0">
                <a:solidFill>
                  <a:schemeClr val="tx1">
                    <a:lumMod val="50000"/>
                    <a:lumOff val="50000"/>
                  </a:schemeClr>
                </a:solidFill>
              </a:rPr>
              <a:t> : </a:t>
            </a:r>
            <a:endParaRPr lang="fr-FR" sz="2800" dirty="0"/>
          </a:p>
          <a:p>
            <a:pPr>
              <a:buFont typeface="Wingdings" panose="05000000000000000000" pitchFamily="2" charset="2"/>
              <a:buChar char="q"/>
            </a:pPr>
            <a:r>
              <a:rPr lang="fr-FR" b="1" dirty="0">
                <a:solidFill>
                  <a:srgbClr val="C00000"/>
                </a:solidFill>
              </a:rPr>
              <a:t>Capitalisation et vulgarisation des informations relatives aux fonds alloués par l’ensemble des acteurs : pouvoirs publics (Etat et CTM), entreprises, partenaires sociaux, individus) en matière d’emploi, d’orientation et de formation professionnelle.</a:t>
            </a:r>
          </a:p>
          <a:p>
            <a:pPr>
              <a:buFont typeface="Wingdings" panose="05000000000000000000" pitchFamily="2" charset="2"/>
              <a:buChar char="q"/>
            </a:pPr>
            <a:r>
              <a:rPr lang="fr-FR" b="1" dirty="0">
                <a:solidFill>
                  <a:srgbClr val="C00000"/>
                </a:solidFill>
              </a:rPr>
              <a:t>Suivi de l’évolution de ces engagements</a:t>
            </a:r>
            <a:r>
              <a:rPr lang="fr-FR" dirty="0">
                <a:solidFill>
                  <a:schemeClr val="bg1">
                    <a:lumMod val="50000"/>
                  </a:schemeClr>
                </a:solidFill>
              </a:rPr>
              <a:t>. </a:t>
            </a:r>
          </a:p>
          <a:p>
            <a:pPr marL="201168" lvl="1" indent="0" algn="just">
              <a:buFont typeface="Calibri" pitchFamily="34" charset="0"/>
              <a:buNone/>
            </a:pPr>
            <a:endParaRPr lang="fr-FR" b="1" u="sng" dirty="0">
              <a:solidFill>
                <a:schemeClr val="tx1">
                  <a:lumMod val="50000"/>
                  <a:lumOff val="50000"/>
                </a:schemeClr>
              </a:solidFill>
            </a:endParaRPr>
          </a:p>
          <a:p>
            <a:pPr marL="201168" lvl="1" indent="0" algn="just">
              <a:buFont typeface="Calibri" pitchFamily="34" charset="0"/>
              <a:buNone/>
            </a:pPr>
            <a:r>
              <a:rPr lang="fr-FR" sz="2800" b="1" u="sng" dirty="0">
                <a:solidFill>
                  <a:schemeClr val="tx1">
                    <a:lumMod val="50000"/>
                    <a:lumOff val="50000"/>
                  </a:schemeClr>
                </a:solidFill>
              </a:rPr>
              <a:t>Mission principale </a:t>
            </a:r>
            <a:r>
              <a:rPr lang="fr-FR" sz="2800" dirty="0"/>
              <a:t>:</a:t>
            </a:r>
          </a:p>
          <a:p>
            <a:pPr marR="190500">
              <a:lnSpc>
                <a:spcPct val="115000"/>
              </a:lnSpc>
              <a:spcAft>
                <a:spcPts val="0"/>
              </a:spcAft>
              <a:buFont typeface="Wingdings" panose="05000000000000000000" pitchFamily="2" charset="2"/>
              <a:buChar char="q"/>
            </a:pPr>
            <a:r>
              <a:rPr lang="fr-FR" b="1" dirty="0">
                <a:solidFill>
                  <a:srgbClr val="C00000"/>
                </a:solidFill>
                <a:latin typeface="Candara" panose="020E0502030303020204" pitchFamily="34" charset="0"/>
                <a:ea typeface="Times New Roman" panose="02020603050405020304" pitchFamily="18" charset="0"/>
                <a:cs typeface="Arial" panose="020B0604020202020204" pitchFamily="34" charset="0"/>
              </a:rPr>
              <a:t>Assurer le suivi, le bilan qualitatif et quantitatif, le contrôle et l’évaluation </a:t>
            </a:r>
            <a:r>
              <a:rPr lang="fr-FR" b="1" dirty="0">
                <a:solidFill>
                  <a:schemeClr val="bg1">
                    <a:lumMod val="50000"/>
                  </a:schemeClr>
                </a:solidFill>
                <a:latin typeface="Candara" panose="020E0502030303020204" pitchFamily="34" charset="0"/>
                <a:ea typeface="Times New Roman" panose="02020603050405020304" pitchFamily="18" charset="0"/>
                <a:cs typeface="Arial" panose="020B0604020202020204" pitchFamily="34" charset="0"/>
              </a:rPr>
              <a:t>des politiques de formation professionnelle </a:t>
            </a:r>
            <a:endParaRPr lang="fr-FR"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R="190500">
              <a:lnSpc>
                <a:spcPct val="115000"/>
              </a:lnSpc>
              <a:spcAft>
                <a:spcPts val="0"/>
              </a:spcAft>
              <a:buFont typeface="Wingdings" panose="05000000000000000000" pitchFamily="2" charset="2"/>
              <a:buChar char="q"/>
            </a:pPr>
            <a:r>
              <a:rPr lang="fr-FR" b="1" dirty="0">
                <a:solidFill>
                  <a:srgbClr val="C00000"/>
                </a:solidFill>
                <a:latin typeface="Candara" panose="020E0502030303020204" pitchFamily="34" charset="0"/>
                <a:ea typeface="Times New Roman" panose="02020603050405020304" pitchFamily="18" charset="0"/>
                <a:cs typeface="Arial" panose="020B0604020202020204" pitchFamily="34" charset="0"/>
              </a:rPr>
              <a:t>Dresser un bilan </a:t>
            </a:r>
            <a:r>
              <a:rPr lang="fr-FR" b="1" dirty="0">
                <a:solidFill>
                  <a:schemeClr val="bg1">
                    <a:lumMod val="50000"/>
                  </a:schemeClr>
                </a:solidFill>
                <a:latin typeface="Candara" panose="020E0502030303020204" pitchFamily="34" charset="0"/>
                <a:ea typeface="Times New Roman" panose="02020603050405020304" pitchFamily="18" charset="0"/>
                <a:cs typeface="Arial" panose="020B0604020202020204" pitchFamily="34" charset="0"/>
              </a:rPr>
              <a:t>des obligations d’information outre-mer </a:t>
            </a:r>
          </a:p>
          <a:p>
            <a:pPr marR="190500">
              <a:lnSpc>
                <a:spcPct val="115000"/>
              </a:lnSpc>
              <a:spcAft>
                <a:spcPts val="0"/>
              </a:spcAft>
              <a:buFont typeface="Wingdings" panose="05000000000000000000" pitchFamily="2" charset="2"/>
              <a:buChar char="q"/>
            </a:pPr>
            <a:r>
              <a:rPr lang="fr-FR" b="1" dirty="0">
                <a:solidFill>
                  <a:srgbClr val="C00000"/>
                </a:solidFill>
              </a:rPr>
              <a:t>Mettre en place des actions</a:t>
            </a:r>
            <a:r>
              <a:rPr lang="fr-FR" dirty="0">
                <a:solidFill>
                  <a:srgbClr val="C00000"/>
                </a:solidFill>
              </a:rPr>
              <a:t> </a:t>
            </a:r>
            <a:r>
              <a:rPr lang="fr-FR" dirty="0">
                <a:solidFill>
                  <a:schemeClr val="bg1">
                    <a:lumMod val="50000"/>
                  </a:schemeClr>
                </a:solidFill>
              </a:rPr>
              <a:t>(études, enquête, analyses) </a:t>
            </a:r>
            <a:endParaRPr lang="fr-FR"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10766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0508D1-8ED4-4504-AD72-8ED74A45845B}"/>
              </a:ext>
            </a:extLst>
          </p:cNvPr>
          <p:cNvSpPr>
            <a:spLocks noGrp="1"/>
          </p:cNvSpPr>
          <p:nvPr>
            <p:ph type="ctrTitle"/>
          </p:nvPr>
        </p:nvSpPr>
        <p:spPr>
          <a:xfrm>
            <a:off x="862445" y="1766454"/>
            <a:ext cx="10467601" cy="2186153"/>
          </a:xfrm>
        </p:spPr>
        <p:txBody>
          <a:bodyPr/>
          <a:lstStyle/>
          <a:p>
            <a:r>
              <a:rPr lang="fr-FR" sz="7200" dirty="0"/>
              <a:t>LE  CREFOP</a:t>
            </a:r>
            <a:br>
              <a:rPr lang="fr-FR" sz="7200" dirty="0"/>
            </a:br>
            <a:r>
              <a:rPr lang="fr-FR" sz="7200" dirty="0"/>
              <a:t>  </a:t>
            </a:r>
            <a:br>
              <a:rPr lang="fr-FR" sz="7200" dirty="0"/>
            </a:br>
            <a:r>
              <a:rPr lang="fr-FR" sz="7200" dirty="0"/>
              <a:t>DE  QUOI  S’AGIT T’IL ?</a:t>
            </a:r>
          </a:p>
        </p:txBody>
      </p:sp>
      <p:pic>
        <p:nvPicPr>
          <p:cNvPr id="4" name="Image 3" descr="Une image contenant dessin&#10;&#10;Description générée automatiquement">
            <a:extLst>
              <a:ext uri="{FF2B5EF4-FFF2-40B4-BE49-F238E27FC236}">
                <a16:creationId xmlns:a16="http://schemas.microsoft.com/office/drawing/2014/main" id="{A75FC442-8627-4B86-8D97-7DF199A4E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49" y="5082006"/>
            <a:ext cx="2008039" cy="1269790"/>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11705951-1386-47AA-91E8-010E433A2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894" y="5056203"/>
            <a:ext cx="1694753" cy="1321395"/>
          </a:xfrm>
          <a:prstGeom prst="rect">
            <a:avLst/>
          </a:prstGeom>
        </p:spPr>
      </p:pic>
      <p:pic>
        <p:nvPicPr>
          <p:cNvPr id="6" name="Image 5">
            <a:extLst>
              <a:ext uri="{FF2B5EF4-FFF2-40B4-BE49-F238E27FC236}">
                <a16:creationId xmlns:a16="http://schemas.microsoft.com/office/drawing/2014/main" id="{835466A8-95F8-4A77-8412-ED17F5AACD13}"/>
              </a:ext>
            </a:extLst>
          </p:cNvPr>
          <p:cNvPicPr>
            <a:picLocks noChangeAspect="1"/>
          </p:cNvPicPr>
          <p:nvPr/>
        </p:nvPicPr>
        <p:blipFill>
          <a:blip r:embed="rId4"/>
          <a:stretch>
            <a:fillRect/>
          </a:stretch>
        </p:blipFill>
        <p:spPr>
          <a:xfrm>
            <a:off x="5873071" y="5082006"/>
            <a:ext cx="2245507" cy="1321395"/>
          </a:xfrm>
          <a:prstGeom prst="rect">
            <a:avLst/>
          </a:prstGeom>
        </p:spPr>
      </p:pic>
      <p:pic>
        <p:nvPicPr>
          <p:cNvPr id="7" name="Image 6">
            <a:extLst>
              <a:ext uri="{FF2B5EF4-FFF2-40B4-BE49-F238E27FC236}">
                <a16:creationId xmlns:a16="http://schemas.microsoft.com/office/drawing/2014/main" id="{43D275D5-2FC0-4086-8D40-6577C7556D2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4210" y="5019934"/>
            <a:ext cx="2387601" cy="1346580"/>
          </a:xfrm>
          <a:prstGeom prst="rect">
            <a:avLst/>
          </a:prstGeom>
          <a:noFill/>
          <a:ln>
            <a:noFill/>
          </a:ln>
        </p:spPr>
      </p:pic>
    </p:spTree>
    <p:extLst>
      <p:ext uri="{BB962C8B-B14F-4D97-AF65-F5344CB8AC3E}">
        <p14:creationId xmlns:p14="http://schemas.microsoft.com/office/powerpoint/2010/main" val="1864954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4"/>
          <p:cNvSpPr txBox="1">
            <a:spLocks noGrp="1"/>
          </p:cNvSpPr>
          <p:nvPr>
            <p:ph type="title"/>
          </p:nvPr>
        </p:nvSpPr>
        <p:spPr>
          <a:xfrm>
            <a:off x="1117600" y="546101"/>
            <a:ext cx="3429001" cy="15240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fr-FR" sz="4000" dirty="0">
                <a:solidFill>
                  <a:srgbClr val="92D050"/>
                </a:solidFill>
                <a:latin typeface="Broadway" panose="04040905080B02020502" pitchFamily="82" charset="0"/>
              </a:rPr>
            </a:br>
            <a:br>
              <a:rPr lang="fr-FR" sz="4000" dirty="0">
                <a:solidFill>
                  <a:srgbClr val="92D050"/>
                </a:solidFill>
                <a:latin typeface="Broadway" panose="04040905080B02020502" pitchFamily="82" charset="0"/>
              </a:rPr>
            </a:br>
            <a:r>
              <a:rPr lang="fr-FR" sz="4000" dirty="0">
                <a:solidFill>
                  <a:srgbClr val="FFC000"/>
                </a:solidFill>
                <a:latin typeface="Broadway" panose="04040905080B02020502" pitchFamily="82" charset="0"/>
              </a:rPr>
              <a:t>Orientation et</a:t>
            </a:r>
            <a:br>
              <a:rPr lang="fr-FR" sz="4000" dirty="0">
                <a:solidFill>
                  <a:srgbClr val="FFC000"/>
                </a:solidFill>
                <a:latin typeface="Broadway" panose="04040905080B02020502" pitchFamily="82" charset="0"/>
              </a:rPr>
            </a:br>
            <a:r>
              <a:rPr lang="fr-FR" sz="4000" dirty="0">
                <a:solidFill>
                  <a:srgbClr val="FFC000"/>
                </a:solidFill>
                <a:latin typeface="Broadway" panose="04040905080B02020502" pitchFamily="82" charset="0"/>
              </a:rPr>
              <a:t> Formation</a:t>
            </a:r>
            <a:endParaRPr lang="fr-FR" sz="4000" b="1" dirty="0">
              <a:solidFill>
                <a:srgbClr val="FFC000"/>
              </a:solidFill>
              <a:latin typeface="Broadway" panose="04040905080B02020502" pitchFamily="82" charset="0"/>
            </a:endParaRPr>
          </a:p>
        </p:txBody>
      </p:sp>
      <p:sp>
        <p:nvSpPr>
          <p:cNvPr id="8" name="Espace réservé du contenu 7"/>
          <p:cNvSpPr>
            <a:spLocks noGrp="1"/>
          </p:cNvSpPr>
          <p:nvPr>
            <p:ph idx="1"/>
          </p:nvPr>
        </p:nvSpPr>
        <p:spPr>
          <a:xfrm>
            <a:off x="4699000" y="139700"/>
            <a:ext cx="7046686" cy="6718299"/>
          </a:xfrm>
        </p:spPr>
        <p:txBody>
          <a:bodyPr>
            <a:noAutofit/>
          </a:bodyPr>
          <a:lstStyle/>
          <a:p>
            <a:pPr marL="457200" lvl="1" indent="0">
              <a:buNone/>
            </a:pPr>
            <a:r>
              <a:rPr lang="fr-FR" dirty="0"/>
              <a:t> </a:t>
            </a:r>
            <a:r>
              <a:rPr lang="fr-FR" b="1" u="sng" dirty="0">
                <a:solidFill>
                  <a:schemeClr val="tx1">
                    <a:lumMod val="50000"/>
                    <a:lumOff val="50000"/>
                  </a:schemeClr>
                </a:solidFill>
              </a:rPr>
              <a:t>Objet</a:t>
            </a:r>
            <a:r>
              <a:rPr lang="fr-FR" b="1" dirty="0">
                <a:solidFill>
                  <a:schemeClr val="tx1">
                    <a:lumMod val="50000"/>
                    <a:lumOff val="50000"/>
                  </a:schemeClr>
                </a:solidFill>
              </a:rPr>
              <a:t> : </a:t>
            </a:r>
          </a:p>
          <a:p>
            <a:pPr marL="457200" lvl="1" indent="0" algn="just">
              <a:buNone/>
            </a:pPr>
            <a:r>
              <a:rPr lang="fr-FR" b="1" dirty="0">
                <a:solidFill>
                  <a:schemeClr val="tx1">
                    <a:lumMod val="50000"/>
                    <a:lumOff val="50000"/>
                  </a:schemeClr>
                </a:solidFill>
              </a:rPr>
              <a:t>L’Etat et la CTM assurent une responsabilité partagée sur l’Orientation et la Formation. Cette commission a pour objectif de veiller à la lisibilité et la cohérence du déploiement de l’ensemble des dispositifs ayant trait à ces deux champs</a:t>
            </a:r>
          </a:p>
          <a:p>
            <a:pPr marL="457200" lvl="1" indent="0" algn="just">
              <a:buNone/>
            </a:pPr>
            <a:endParaRPr lang="fr-FR" dirty="0"/>
          </a:p>
          <a:p>
            <a:pPr marL="201168" lvl="1" indent="0" algn="just">
              <a:buNone/>
            </a:pPr>
            <a:r>
              <a:rPr lang="fr-FR" b="1" u="sng" dirty="0">
                <a:solidFill>
                  <a:schemeClr val="tx1">
                    <a:lumMod val="50000"/>
                    <a:lumOff val="50000"/>
                  </a:schemeClr>
                </a:solidFill>
              </a:rPr>
              <a:t>Mission principale </a:t>
            </a:r>
            <a:r>
              <a:rPr lang="fr-FR" dirty="0"/>
              <a:t>:</a:t>
            </a:r>
          </a:p>
          <a:p>
            <a:pPr lvl="1" algn="just">
              <a:buFont typeface="Wingdings" panose="05000000000000000000" pitchFamily="2" charset="2"/>
              <a:buChar char="q"/>
            </a:pPr>
            <a:r>
              <a:rPr lang="fr-FR" b="1" dirty="0">
                <a:solidFill>
                  <a:srgbClr val="92D050"/>
                </a:solidFill>
              </a:rPr>
              <a:t> </a:t>
            </a:r>
            <a:r>
              <a:rPr lang="fr-FR" b="1" dirty="0"/>
              <a:t>Veiller au </a:t>
            </a:r>
            <a:r>
              <a:rPr lang="fr-FR" b="1" dirty="0">
                <a:solidFill>
                  <a:srgbClr val="92D050"/>
                </a:solidFill>
              </a:rPr>
              <a:t>développement de la qualité de l’orientation</a:t>
            </a:r>
            <a:endParaRPr lang="fr-FR" dirty="0">
              <a:solidFill>
                <a:schemeClr val="tx1">
                  <a:lumMod val="50000"/>
                  <a:lumOff val="50000"/>
                </a:schemeClr>
              </a:solidFill>
            </a:endParaRPr>
          </a:p>
          <a:p>
            <a:pPr lvl="1" algn="just">
              <a:buFont typeface="Wingdings" panose="05000000000000000000" pitchFamily="2" charset="2"/>
              <a:buChar char="q"/>
            </a:pPr>
            <a:r>
              <a:rPr lang="fr-FR" b="1" dirty="0"/>
              <a:t>Veiller à une meilleure</a:t>
            </a:r>
            <a:r>
              <a:rPr lang="fr-FR" b="1" dirty="0">
                <a:solidFill>
                  <a:srgbClr val="92D050"/>
                </a:solidFill>
              </a:rPr>
              <a:t> connaissance des métiers,</a:t>
            </a:r>
          </a:p>
          <a:p>
            <a:pPr lvl="1" algn="just">
              <a:buFont typeface="Wingdings" panose="05000000000000000000" pitchFamily="2" charset="2"/>
              <a:buChar char="q"/>
            </a:pPr>
            <a:r>
              <a:rPr lang="fr-FR" b="1" dirty="0"/>
              <a:t>Suivre le </a:t>
            </a:r>
            <a:r>
              <a:rPr lang="fr-FR" b="1" dirty="0">
                <a:solidFill>
                  <a:srgbClr val="92D050"/>
                </a:solidFill>
              </a:rPr>
              <a:t>développement de l’orientation tout au long de la vie</a:t>
            </a:r>
          </a:p>
          <a:p>
            <a:pPr lvl="1" algn="just">
              <a:buFont typeface="Wingdings" panose="05000000000000000000" pitchFamily="2" charset="2"/>
              <a:buChar char="q"/>
            </a:pPr>
            <a:r>
              <a:rPr lang="fr-FR" b="1" dirty="0"/>
              <a:t>Suivre le déploiement du </a:t>
            </a:r>
            <a:r>
              <a:rPr lang="fr-FR" b="1" dirty="0">
                <a:solidFill>
                  <a:srgbClr val="92D050"/>
                </a:solidFill>
              </a:rPr>
              <a:t>Conseil en Evolution Professionnelle</a:t>
            </a:r>
          </a:p>
          <a:p>
            <a:pPr lvl="1" algn="just">
              <a:buFont typeface="Wingdings" panose="05000000000000000000" pitchFamily="2" charset="2"/>
              <a:buChar char="q"/>
            </a:pPr>
            <a:r>
              <a:rPr lang="fr-FR" b="1" dirty="0"/>
              <a:t>Suivre l’évolution e la </a:t>
            </a:r>
            <a:r>
              <a:rPr lang="fr-FR" b="1" dirty="0">
                <a:solidFill>
                  <a:srgbClr val="92D050"/>
                </a:solidFill>
              </a:rPr>
              <a:t>carte des formations professionnelles</a:t>
            </a:r>
          </a:p>
          <a:p>
            <a:pPr marL="457200" lvl="1" indent="0" algn="just">
              <a:buNone/>
            </a:pPr>
            <a:endParaRPr lang="fr-FR" dirty="0">
              <a:solidFill>
                <a:schemeClr val="tx1">
                  <a:lumMod val="50000"/>
                  <a:lumOff val="50000"/>
                </a:schemeClr>
              </a:solidFill>
            </a:endParaRPr>
          </a:p>
          <a:p>
            <a:pPr marL="457200" lvl="1" indent="0" algn="just">
              <a:buNone/>
            </a:pPr>
            <a:r>
              <a:rPr lang="fr-FR" b="1" u="sng" dirty="0">
                <a:solidFill>
                  <a:schemeClr val="tx1">
                    <a:lumMod val="50000"/>
                    <a:lumOff val="50000"/>
                  </a:schemeClr>
                </a:solidFill>
              </a:rPr>
              <a:t>Proposition de sous-commission  ou Groupe de travail</a:t>
            </a:r>
            <a:r>
              <a:rPr lang="fr-FR" dirty="0"/>
              <a:t>:</a:t>
            </a:r>
          </a:p>
          <a:p>
            <a:pPr marL="457200" lvl="1" indent="0" algn="just">
              <a:buNone/>
            </a:pPr>
            <a:r>
              <a:rPr lang="fr-FR" b="1" dirty="0">
                <a:solidFill>
                  <a:schemeClr val="bg1">
                    <a:lumMod val="50000"/>
                  </a:schemeClr>
                </a:solidFill>
              </a:rPr>
              <a:t>      OPCO – Certification - OF</a:t>
            </a:r>
            <a:endParaRPr lang="fr-FR" dirty="0"/>
          </a:p>
          <a:p>
            <a:pPr lvl="1" algn="just">
              <a:buFont typeface="Wingdings" panose="05000000000000000000" pitchFamily="2" charset="2"/>
              <a:buChar char="q"/>
            </a:pPr>
            <a:endParaRPr lang="fr-FR" dirty="0">
              <a:solidFill>
                <a:schemeClr val="tx1">
                  <a:lumMod val="50000"/>
                  <a:lumOff val="50000"/>
                </a:schemeClr>
              </a:solidFill>
            </a:endParaRPr>
          </a:p>
          <a:p>
            <a:endParaRPr lang="fr-FR" dirty="0"/>
          </a:p>
        </p:txBody>
      </p:sp>
      <p:sp>
        <p:nvSpPr>
          <p:cNvPr id="2" name="Rectangle 1">
            <a:extLst>
              <a:ext uri="{FF2B5EF4-FFF2-40B4-BE49-F238E27FC236}">
                <a16:creationId xmlns:a16="http://schemas.microsoft.com/office/drawing/2014/main" id="{C7EDF3F7-732F-4FC1-830C-B4B8955779AA}"/>
              </a:ext>
            </a:extLst>
          </p:cNvPr>
          <p:cNvSpPr/>
          <p:nvPr/>
        </p:nvSpPr>
        <p:spPr>
          <a:xfrm>
            <a:off x="599440" y="2883082"/>
            <a:ext cx="4099560" cy="4560479"/>
          </a:xfrm>
          <a:prstGeom prst="rect">
            <a:avLst/>
          </a:prstGeom>
        </p:spPr>
        <p:txBody>
          <a:bodyPr wrap="square">
            <a:spAutoFit/>
          </a:bodyPr>
          <a:lstStyle/>
          <a:p>
            <a:pPr lvl="1" algn="ctr">
              <a:lnSpc>
                <a:spcPct val="115000"/>
              </a:lnSpc>
              <a:spcAft>
                <a:spcPts val="0"/>
              </a:spcAft>
            </a:pPr>
            <a:r>
              <a:rPr lang="fr-FR" sz="44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24  Septembre</a:t>
            </a:r>
          </a:p>
          <a:p>
            <a:pPr lvl="1" algn="ctr">
              <a:lnSpc>
                <a:spcPct val="115000"/>
              </a:lnSpc>
              <a:spcAft>
                <a:spcPts val="0"/>
              </a:spcAft>
            </a:pPr>
            <a:r>
              <a:rPr lang="fr-FR" sz="54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14h (DIECCTE)</a:t>
            </a:r>
            <a:endParaRPr lang="fr-FR" sz="4400" b="1" dirty="0">
              <a:solidFill>
                <a:srgbClr val="C00000"/>
              </a:solidFill>
              <a:latin typeface="Candara" panose="020E0502030303020204" pitchFamily="34" charset="0"/>
              <a:ea typeface="Times New Roman" panose="02020603050405020304" pitchFamily="18" charset="0"/>
              <a:cs typeface="Arial" panose="020B0604020202020204" pitchFamily="34" charset="0"/>
            </a:endParaRPr>
          </a:p>
          <a:p>
            <a:pPr lvl="1" algn="ctr">
              <a:lnSpc>
                <a:spcPct val="115000"/>
              </a:lnSpc>
              <a:spcAft>
                <a:spcPts val="0"/>
              </a:spcAft>
            </a:pPr>
            <a:endParaRPr lang="fr-FR" sz="4400" b="1" dirty="0">
              <a:solidFill>
                <a:srgbClr val="C00000"/>
              </a:solidFill>
              <a:latin typeface="Candara" panose="020E0502030303020204" pitchFamily="34" charset="0"/>
              <a:ea typeface="Times New Roman" panose="02020603050405020304" pitchFamily="18" charset="0"/>
              <a:cs typeface="Arial" panose="020B0604020202020204" pitchFamily="34" charset="0"/>
            </a:endParaRPr>
          </a:p>
          <a:p>
            <a:pPr lvl="1" algn="ctr">
              <a:lnSpc>
                <a:spcPct val="115000"/>
              </a:lnSpc>
              <a:spcAft>
                <a:spcPts val="0"/>
              </a:spcAft>
            </a:pPr>
            <a:r>
              <a:rPr lang="fr-FR" sz="6000" b="1" dirty="0">
                <a:solidFill>
                  <a:srgbClr val="C00000"/>
                </a:solidFill>
                <a:latin typeface="Candara" panose="020E0502030303020204" pitchFamily="34" charset="0"/>
                <a:ea typeface="Times New Roman" panose="02020603050405020304" pitchFamily="18" charset="0"/>
                <a:cs typeface="Arial" panose="020B0604020202020204" pitchFamily="34" charset="0"/>
              </a:rPr>
              <a:t> </a:t>
            </a:r>
            <a:endParaRPr lang="fr-FR" sz="60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85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4"/>
          <p:cNvSpPr txBox="1">
            <a:spLocks noGrp="1"/>
          </p:cNvSpPr>
          <p:nvPr>
            <p:ph type="title"/>
          </p:nvPr>
        </p:nvSpPr>
        <p:spPr>
          <a:xfrm>
            <a:off x="1150556" y="722338"/>
            <a:ext cx="3408743" cy="97513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600" b="1" dirty="0">
                <a:solidFill>
                  <a:srgbClr val="92D050"/>
                </a:solidFill>
                <a:latin typeface="Broadway" panose="04040905080B02020502" pitchFamily="82" charset="0"/>
              </a:rPr>
              <a:t>Territoires</a:t>
            </a:r>
            <a:r>
              <a:rPr lang="fr-FR" sz="3600" b="1" dirty="0">
                <a:solidFill>
                  <a:srgbClr val="92D050"/>
                </a:solidFill>
                <a:latin typeface="Broadway" panose="04040905080B02020502" pitchFamily="82" charset="0"/>
              </a:rPr>
              <a:t> </a:t>
            </a:r>
          </a:p>
        </p:txBody>
      </p:sp>
      <p:sp>
        <p:nvSpPr>
          <p:cNvPr id="8" name="Espace réservé du contenu 7"/>
          <p:cNvSpPr>
            <a:spLocks noGrp="1"/>
          </p:cNvSpPr>
          <p:nvPr>
            <p:ph idx="1"/>
          </p:nvPr>
        </p:nvSpPr>
        <p:spPr>
          <a:xfrm>
            <a:off x="4699000" y="139700"/>
            <a:ext cx="7046686" cy="6718299"/>
          </a:xfrm>
        </p:spPr>
        <p:txBody>
          <a:bodyPr>
            <a:noAutofit/>
          </a:bodyPr>
          <a:lstStyle/>
          <a:p>
            <a:pPr marL="457200" lvl="1" indent="0">
              <a:buNone/>
            </a:pPr>
            <a:r>
              <a:rPr lang="fr-FR" dirty="0"/>
              <a:t> </a:t>
            </a:r>
            <a:r>
              <a:rPr lang="fr-FR" b="1" u="sng" dirty="0">
                <a:solidFill>
                  <a:schemeClr val="tx1">
                    <a:lumMod val="50000"/>
                    <a:lumOff val="50000"/>
                  </a:schemeClr>
                </a:solidFill>
              </a:rPr>
              <a:t>Objet</a:t>
            </a:r>
            <a:r>
              <a:rPr lang="fr-FR" b="1" dirty="0">
                <a:solidFill>
                  <a:schemeClr val="tx1">
                    <a:lumMod val="50000"/>
                    <a:lumOff val="50000"/>
                  </a:schemeClr>
                </a:solidFill>
              </a:rPr>
              <a:t> : </a:t>
            </a:r>
            <a:endParaRPr lang="fr-FR" dirty="0"/>
          </a:p>
          <a:p>
            <a:r>
              <a:rPr lang="fr-FR" b="1" dirty="0">
                <a:solidFill>
                  <a:srgbClr val="92D050"/>
                </a:solidFill>
              </a:rPr>
              <a:t>Maîtrise de la dynamique conventionnelle régionale  </a:t>
            </a:r>
            <a:r>
              <a:rPr lang="fr-FR" b="1" dirty="0">
                <a:solidFill>
                  <a:schemeClr val="bg1">
                    <a:lumMod val="50000"/>
                  </a:schemeClr>
                </a:solidFill>
              </a:rPr>
              <a:t>- définition </a:t>
            </a:r>
          </a:p>
          <a:p>
            <a:pPr lvl="1" algn="just">
              <a:buFont typeface="Wingdings" panose="05000000000000000000" pitchFamily="2" charset="2"/>
              <a:buChar char="q"/>
            </a:pPr>
            <a:r>
              <a:rPr lang="fr-FR" b="1" dirty="0">
                <a:solidFill>
                  <a:schemeClr val="bg1">
                    <a:lumMod val="50000"/>
                  </a:schemeClr>
                </a:solidFill>
              </a:rPr>
              <a:t>Des priorités du territoire</a:t>
            </a:r>
          </a:p>
          <a:p>
            <a:pPr lvl="1" algn="just">
              <a:buFont typeface="Wingdings" panose="05000000000000000000" pitchFamily="2" charset="2"/>
              <a:buChar char="q"/>
            </a:pPr>
            <a:r>
              <a:rPr lang="fr-FR" b="1" dirty="0">
                <a:solidFill>
                  <a:schemeClr val="bg1">
                    <a:lumMod val="50000"/>
                  </a:schemeClr>
                </a:solidFill>
              </a:rPr>
              <a:t>Des articulations recherchées entre politiques et dispositifs.</a:t>
            </a:r>
            <a:endParaRPr lang="fr-FR" b="1" u="sng" dirty="0">
              <a:solidFill>
                <a:schemeClr val="tx1">
                  <a:lumMod val="50000"/>
                  <a:lumOff val="50000"/>
                </a:schemeClr>
              </a:solidFill>
            </a:endParaRPr>
          </a:p>
          <a:p>
            <a:pPr marL="201168" lvl="1" indent="0" algn="just">
              <a:buNone/>
            </a:pPr>
            <a:r>
              <a:rPr lang="fr-FR" b="1" u="sng" dirty="0">
                <a:solidFill>
                  <a:schemeClr val="tx1">
                    <a:lumMod val="50000"/>
                    <a:lumOff val="50000"/>
                  </a:schemeClr>
                </a:solidFill>
              </a:rPr>
              <a:t>Mission principale </a:t>
            </a:r>
            <a:r>
              <a:rPr lang="fr-FR" dirty="0"/>
              <a:t>:</a:t>
            </a:r>
          </a:p>
          <a:p>
            <a:pPr lvl="1" algn="just">
              <a:buFont typeface="Wingdings" panose="05000000000000000000" pitchFamily="2" charset="2"/>
              <a:buChar char="q"/>
            </a:pPr>
            <a:r>
              <a:rPr lang="fr-FR" b="1" dirty="0">
                <a:solidFill>
                  <a:srgbClr val="92D050"/>
                </a:solidFill>
              </a:rPr>
              <a:t> Accompagne les changements </a:t>
            </a:r>
            <a:r>
              <a:rPr lang="fr-FR" b="1" dirty="0">
                <a:solidFill>
                  <a:schemeClr val="bg1">
                    <a:lumMod val="50000"/>
                  </a:schemeClr>
                </a:solidFill>
              </a:rPr>
              <a:t>en se positionnant comme un espace d’anticipation et de capitalisation </a:t>
            </a:r>
            <a:r>
              <a:rPr lang="fr-FR" b="1" dirty="0">
                <a:solidFill>
                  <a:schemeClr val="tx1">
                    <a:lumMod val="50000"/>
                    <a:lumOff val="50000"/>
                  </a:schemeClr>
                </a:solidFill>
              </a:rPr>
              <a:t>de bonnes pratiques à disposition de tous les acteurs de la concertation quadripartite</a:t>
            </a:r>
            <a:r>
              <a:rPr lang="fr-FR" dirty="0">
                <a:solidFill>
                  <a:schemeClr val="tx1">
                    <a:lumMod val="50000"/>
                    <a:lumOff val="50000"/>
                  </a:schemeClr>
                </a:solidFill>
              </a:rPr>
              <a:t>.</a:t>
            </a:r>
          </a:p>
          <a:p>
            <a:pPr lvl="1" algn="just">
              <a:buFont typeface="Wingdings" panose="05000000000000000000" pitchFamily="2" charset="2"/>
              <a:buChar char="q"/>
            </a:pPr>
            <a:r>
              <a:rPr lang="fr-FR" b="1" dirty="0">
                <a:solidFill>
                  <a:srgbClr val="92D050"/>
                </a:solidFill>
              </a:rPr>
              <a:t>S’intéresse aux diagnostics territoriaux,</a:t>
            </a:r>
          </a:p>
          <a:p>
            <a:pPr lvl="1" algn="just">
              <a:buFont typeface="Wingdings" panose="05000000000000000000" pitchFamily="2" charset="2"/>
              <a:buChar char="q"/>
            </a:pPr>
            <a:r>
              <a:rPr lang="fr-FR" b="1" dirty="0">
                <a:solidFill>
                  <a:srgbClr val="92D050"/>
                </a:solidFill>
              </a:rPr>
              <a:t>Assure l’observation et l’analyse du déploiement et de la mise en œuvre sur les territoires </a:t>
            </a:r>
            <a:r>
              <a:rPr lang="fr-FR" b="1" dirty="0">
                <a:solidFill>
                  <a:schemeClr val="tx1">
                    <a:lumMod val="50000"/>
                    <a:lumOff val="50000"/>
                  </a:schemeClr>
                </a:solidFill>
              </a:rPr>
              <a:t>des politiques de l’emploi, de l’orientation et de la formation</a:t>
            </a:r>
            <a:r>
              <a:rPr lang="fr-FR" dirty="0">
                <a:solidFill>
                  <a:schemeClr val="tx1">
                    <a:lumMod val="50000"/>
                    <a:lumOff val="50000"/>
                  </a:schemeClr>
                </a:solidFill>
              </a:rPr>
              <a:t>, </a:t>
            </a:r>
          </a:p>
          <a:p>
            <a:pPr lvl="1" algn="just">
              <a:buFont typeface="Wingdings" panose="05000000000000000000" pitchFamily="2" charset="2"/>
              <a:buChar char="q"/>
            </a:pPr>
            <a:r>
              <a:rPr lang="fr-FR" b="1" dirty="0">
                <a:solidFill>
                  <a:srgbClr val="92D050"/>
                </a:solidFill>
              </a:rPr>
              <a:t>Capitalise et analyse les informations relatives au suivi opérationnel du déploiement de la réforme </a:t>
            </a:r>
            <a:r>
              <a:rPr lang="fr-FR" b="1" dirty="0">
                <a:solidFill>
                  <a:schemeClr val="tx1">
                    <a:lumMod val="50000"/>
                    <a:lumOff val="50000"/>
                  </a:schemeClr>
                </a:solidFill>
              </a:rPr>
              <a:t>de la formation professionnelle pour construire la vision régionale de la diversité des territoires</a:t>
            </a:r>
            <a:r>
              <a:rPr lang="fr-FR" dirty="0">
                <a:solidFill>
                  <a:schemeClr val="tx1">
                    <a:lumMod val="50000"/>
                    <a:lumOff val="50000"/>
                  </a:schemeClr>
                </a:solidFill>
              </a:rPr>
              <a:t>.</a:t>
            </a:r>
          </a:p>
          <a:p>
            <a:pPr marL="457200" lvl="1" indent="0" algn="just">
              <a:buNone/>
            </a:pPr>
            <a:r>
              <a:rPr lang="fr-FR" b="1" u="sng" dirty="0">
                <a:solidFill>
                  <a:schemeClr val="tx1">
                    <a:lumMod val="50000"/>
                    <a:lumOff val="50000"/>
                  </a:schemeClr>
                </a:solidFill>
              </a:rPr>
              <a:t>Proposition de sous-commission  ou Groupe de Travail </a:t>
            </a:r>
            <a:r>
              <a:rPr lang="fr-FR" dirty="0"/>
              <a:t>:</a:t>
            </a:r>
          </a:p>
          <a:p>
            <a:pPr marL="457200" lvl="1" indent="0" algn="just">
              <a:buNone/>
            </a:pPr>
            <a:r>
              <a:rPr lang="fr-FR" b="1" dirty="0">
                <a:solidFill>
                  <a:schemeClr val="bg1">
                    <a:lumMod val="50000"/>
                  </a:schemeClr>
                </a:solidFill>
              </a:rPr>
              <a:t>      Pacte Territorial d’Investissement dans le </a:t>
            </a:r>
            <a:r>
              <a:rPr lang="fr-FR" b="1">
                <a:solidFill>
                  <a:schemeClr val="bg1">
                    <a:lumMod val="50000"/>
                  </a:schemeClr>
                </a:solidFill>
              </a:rPr>
              <a:t>Compétences – Contrat de Plan – Suivi des CEP</a:t>
            </a:r>
            <a:endParaRPr lang="fr-FR" dirty="0"/>
          </a:p>
          <a:p>
            <a:pPr lvl="1" algn="just">
              <a:buFont typeface="Wingdings" panose="05000000000000000000" pitchFamily="2" charset="2"/>
              <a:buChar char="q"/>
            </a:pPr>
            <a:endParaRPr lang="fr-FR" dirty="0">
              <a:solidFill>
                <a:schemeClr val="tx1">
                  <a:lumMod val="50000"/>
                  <a:lumOff val="50000"/>
                </a:schemeClr>
              </a:solidFill>
            </a:endParaRPr>
          </a:p>
          <a:p>
            <a:endParaRPr lang="fr-FR" dirty="0"/>
          </a:p>
        </p:txBody>
      </p:sp>
      <p:sp>
        <p:nvSpPr>
          <p:cNvPr id="2" name="Rectangle 1">
            <a:extLst>
              <a:ext uri="{FF2B5EF4-FFF2-40B4-BE49-F238E27FC236}">
                <a16:creationId xmlns:a16="http://schemas.microsoft.com/office/drawing/2014/main" id="{C7EDF3F7-732F-4FC1-830C-B4B8955779AA}"/>
              </a:ext>
            </a:extLst>
          </p:cNvPr>
          <p:cNvSpPr/>
          <p:nvPr/>
        </p:nvSpPr>
        <p:spPr>
          <a:xfrm>
            <a:off x="316243" y="2794306"/>
            <a:ext cx="4653280" cy="3444469"/>
          </a:xfrm>
          <a:prstGeom prst="rect">
            <a:avLst/>
          </a:prstGeom>
        </p:spPr>
        <p:txBody>
          <a:bodyPr wrap="square">
            <a:spAutoFit/>
          </a:bodyPr>
          <a:lstStyle/>
          <a:p>
            <a:pPr lvl="1" algn="ctr">
              <a:lnSpc>
                <a:spcPct val="115000"/>
              </a:lnSpc>
              <a:spcAft>
                <a:spcPts val="0"/>
              </a:spcAft>
            </a:pPr>
            <a:r>
              <a:rPr lang="fr-FR" sz="60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25  </a:t>
            </a:r>
            <a:r>
              <a:rPr lang="fr-FR" sz="44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Septembre</a:t>
            </a:r>
          </a:p>
          <a:p>
            <a:pPr lvl="1" algn="ctr">
              <a:lnSpc>
                <a:spcPct val="115000"/>
              </a:lnSpc>
              <a:spcAft>
                <a:spcPts val="0"/>
              </a:spcAft>
            </a:pPr>
            <a:r>
              <a:rPr lang="fr-FR" sz="44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9h </a:t>
            </a:r>
          </a:p>
          <a:p>
            <a:pPr lvl="1" algn="ctr">
              <a:lnSpc>
                <a:spcPct val="115000"/>
              </a:lnSpc>
              <a:spcAft>
                <a:spcPts val="0"/>
              </a:spcAft>
            </a:pPr>
            <a:r>
              <a:rPr lang="fr-FR" sz="4400" b="1" i="1" dirty="0">
                <a:solidFill>
                  <a:srgbClr val="C00000"/>
                </a:solidFill>
                <a:latin typeface="Candara" panose="020E0502030303020204" pitchFamily="34" charset="0"/>
                <a:ea typeface="Times New Roman" panose="02020603050405020304" pitchFamily="18" charset="0"/>
                <a:cs typeface="Arial" panose="020B0604020202020204" pitchFamily="34" charset="0"/>
              </a:rPr>
              <a:t>(DIECCTE)</a:t>
            </a:r>
            <a:r>
              <a:rPr lang="fr-FR" sz="4400" b="1" dirty="0">
                <a:solidFill>
                  <a:srgbClr val="C00000"/>
                </a:solidFill>
                <a:latin typeface="Candara" panose="020E0502030303020204" pitchFamily="34" charset="0"/>
                <a:ea typeface="Times New Roman" panose="02020603050405020304" pitchFamily="18" charset="0"/>
                <a:cs typeface="Arial" panose="020B0604020202020204" pitchFamily="34" charset="0"/>
              </a:rPr>
              <a:t> </a:t>
            </a:r>
            <a:endParaRPr lang="fr-FR" sz="44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pPr lvl="1" algn="ctr">
              <a:lnSpc>
                <a:spcPct val="115000"/>
              </a:lnSpc>
              <a:spcAft>
                <a:spcPts val="0"/>
              </a:spcAft>
            </a:pPr>
            <a:r>
              <a:rPr lang="fr-FR" sz="4400" b="1" dirty="0">
                <a:solidFill>
                  <a:srgbClr val="C00000"/>
                </a:solidFill>
                <a:latin typeface="Candara" panose="020E0502030303020204" pitchFamily="34" charset="0"/>
                <a:ea typeface="Times New Roman" panose="02020603050405020304" pitchFamily="18" charset="0"/>
                <a:cs typeface="Arial" panose="020B0604020202020204" pitchFamily="34" charset="0"/>
              </a:rPr>
              <a:t> </a:t>
            </a:r>
            <a:endParaRPr lang="fr-FR" sz="44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400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E0C22-98DA-48C6-BEF3-B55755A68C39}"/>
              </a:ext>
            </a:extLst>
          </p:cNvPr>
          <p:cNvSpPr>
            <a:spLocks noGrp="1"/>
          </p:cNvSpPr>
          <p:nvPr>
            <p:ph type="ctrTitle"/>
          </p:nvPr>
        </p:nvSpPr>
        <p:spPr>
          <a:xfrm>
            <a:off x="810001" y="639097"/>
            <a:ext cx="6766456" cy="3781101"/>
          </a:xfrm>
          <a:scene3d>
            <a:camera prst="perspectiveLeft"/>
            <a:lightRig rig="threePt" dir="t"/>
          </a:scene3d>
        </p:spPr>
        <p:txBody>
          <a:bodyPr>
            <a:normAutofit/>
          </a:bodyPr>
          <a:lstStyle/>
          <a:p>
            <a:br>
              <a:rPr lang="fr-FR"/>
            </a:br>
            <a:endParaRPr lang="fr-FR"/>
          </a:p>
        </p:txBody>
      </p:sp>
      <p:sp>
        <p:nvSpPr>
          <p:cNvPr id="28" name="Rectangle 20">
            <a:extLst>
              <a:ext uri="{FF2B5EF4-FFF2-40B4-BE49-F238E27FC236}">
                <a16:creationId xmlns:a16="http://schemas.microsoft.com/office/drawing/2014/main" id="{C9E0B9CF-B27D-4193-B217-EF614E7A6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4285" y="0"/>
            <a:ext cx="40241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4">
            <a:extLst>
              <a:ext uri="{FF2B5EF4-FFF2-40B4-BE49-F238E27FC236}">
                <a16:creationId xmlns:a16="http://schemas.microsoft.com/office/drawing/2014/main" id="{AFEEC2B0-DD70-40E3-B299-D2FA7870F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1386" y="321733"/>
            <a:ext cx="3363730" cy="6203620"/>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descr="Une image contenant dessin&#10;&#10;Description générée automatiquement">
            <a:extLst>
              <a:ext uri="{FF2B5EF4-FFF2-40B4-BE49-F238E27FC236}">
                <a16:creationId xmlns:a16="http://schemas.microsoft.com/office/drawing/2014/main" id="{DC473BC0-CE1F-402A-94AB-6DE710807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455" y="5402156"/>
            <a:ext cx="2067818" cy="1371998"/>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F18A6BB3-BD13-471B-A7E4-BB418C213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949" y="5412201"/>
            <a:ext cx="2067818" cy="1307592"/>
          </a:xfrm>
          <a:prstGeom prst="rect">
            <a:avLst/>
          </a:prstGeom>
        </p:spPr>
      </p:pic>
      <p:pic>
        <p:nvPicPr>
          <p:cNvPr id="10" name="Image 9">
            <a:extLst>
              <a:ext uri="{FF2B5EF4-FFF2-40B4-BE49-F238E27FC236}">
                <a16:creationId xmlns:a16="http://schemas.microsoft.com/office/drawing/2014/main" id="{3B9AE52A-93B5-4DEC-8C17-1511F1CA6452}"/>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8684937" y="2340546"/>
            <a:ext cx="3015228" cy="1836599"/>
          </a:xfrm>
          <a:prstGeom prst="rect">
            <a:avLst/>
          </a:prstGeom>
          <a:noFill/>
        </p:spPr>
      </p:pic>
      <p:sp>
        <p:nvSpPr>
          <p:cNvPr id="4" name="Rectangle 3">
            <a:extLst>
              <a:ext uri="{FF2B5EF4-FFF2-40B4-BE49-F238E27FC236}">
                <a16:creationId xmlns:a16="http://schemas.microsoft.com/office/drawing/2014/main" id="{0BD4956D-93A2-4F08-A3BF-07797FB32932}"/>
              </a:ext>
            </a:extLst>
          </p:cNvPr>
          <p:cNvSpPr/>
          <p:nvPr/>
        </p:nvSpPr>
        <p:spPr>
          <a:xfrm>
            <a:off x="-18940" y="744543"/>
            <a:ext cx="8356775" cy="3570208"/>
          </a:xfrm>
          <a:prstGeom prst="rect">
            <a:avLst/>
          </a:prstGeom>
          <a:noFill/>
        </p:spPr>
        <p:txBody>
          <a:bodyPr wrap="none" lIns="91440" tIns="45720" rIns="91440" bIns="45720">
            <a:spAutoFit/>
          </a:bodyPr>
          <a:lstStyle/>
          <a:p>
            <a:pPr algn="ctr">
              <a:spcAft>
                <a:spcPts val="600"/>
              </a:spcAft>
            </a:pPr>
            <a:r>
              <a:rPr lang="fr-FR" sz="2800" b="1" cap="none" spc="50" dirty="0">
                <a:ln w="0"/>
                <a:solidFill>
                  <a:schemeClr val="accent6">
                    <a:lumMod val="75000"/>
                  </a:schemeClr>
                </a:solidFill>
                <a:effectLst>
                  <a:innerShdw blurRad="63500" dist="50800" dir="13500000">
                    <a:srgbClr val="000000">
                      <a:alpha val="50000"/>
                    </a:srgbClr>
                  </a:innerShdw>
                </a:effectLst>
              </a:rPr>
              <a:t> </a:t>
            </a:r>
            <a:r>
              <a:rPr lang="fr-FR" sz="7000" b="1" u="sng" spc="50" dirty="0">
                <a:ln w="0"/>
                <a:solidFill>
                  <a:srgbClr val="C00000"/>
                </a:solidFill>
                <a:effectLst>
                  <a:innerShdw blurRad="63500" dist="50800" dir="13500000">
                    <a:srgbClr val="000000">
                      <a:alpha val="50000"/>
                    </a:srgbClr>
                  </a:innerShdw>
                </a:effectLst>
              </a:rPr>
              <a:t>MERCI  </a:t>
            </a:r>
          </a:p>
          <a:p>
            <a:pPr algn="ctr">
              <a:spcAft>
                <a:spcPts val="600"/>
              </a:spcAft>
            </a:pPr>
            <a:r>
              <a:rPr lang="fr-FR" sz="7000" b="1" u="sng" spc="50" dirty="0">
                <a:ln w="0"/>
                <a:solidFill>
                  <a:srgbClr val="C00000"/>
                </a:solidFill>
                <a:effectLst>
                  <a:innerShdw blurRad="63500" dist="50800" dir="13500000">
                    <a:srgbClr val="000000">
                      <a:alpha val="50000"/>
                    </a:srgbClr>
                  </a:innerShdw>
                </a:effectLst>
              </a:rPr>
              <a:t>DE  </a:t>
            </a:r>
          </a:p>
          <a:p>
            <a:pPr algn="ctr">
              <a:spcAft>
                <a:spcPts val="600"/>
              </a:spcAft>
            </a:pPr>
            <a:r>
              <a:rPr lang="fr-FR" sz="7000" b="1" u="sng" spc="50" dirty="0">
                <a:ln w="0"/>
                <a:solidFill>
                  <a:srgbClr val="C00000"/>
                </a:solidFill>
                <a:effectLst>
                  <a:innerShdw blurRad="63500" dist="50800" dir="13500000">
                    <a:srgbClr val="000000">
                      <a:alpha val="50000"/>
                    </a:srgbClr>
                  </a:innerShdw>
                </a:effectLst>
              </a:rPr>
              <a:t>VOTRE  ATTENTION</a:t>
            </a:r>
            <a:endParaRPr lang="fr-FR" sz="7000" b="1" u="sng" cap="none" spc="50" dirty="0">
              <a:ln w="0"/>
              <a:solidFill>
                <a:srgbClr val="C00000"/>
              </a:solidFill>
              <a:effectLst>
                <a:innerShdw blurRad="63500" dist="50800" dir="13500000">
                  <a:srgbClr val="000000">
                    <a:alpha val="50000"/>
                  </a:srgbClr>
                </a:innerShdw>
              </a:effectLst>
            </a:endParaRPr>
          </a:p>
        </p:txBody>
      </p:sp>
      <p:pic>
        <p:nvPicPr>
          <p:cNvPr id="15" name="Image 14">
            <a:extLst>
              <a:ext uri="{FF2B5EF4-FFF2-40B4-BE49-F238E27FC236}">
                <a16:creationId xmlns:a16="http://schemas.microsoft.com/office/drawing/2014/main" id="{68B8FA5E-F4B2-424A-86E6-1F5533A68A11}"/>
              </a:ext>
            </a:extLst>
          </p:cNvPr>
          <p:cNvPicPr>
            <a:picLocks noChangeAspect="1"/>
          </p:cNvPicPr>
          <p:nvPr/>
        </p:nvPicPr>
        <p:blipFill>
          <a:blip r:embed="rId6"/>
          <a:stretch>
            <a:fillRect/>
          </a:stretch>
        </p:blipFill>
        <p:spPr>
          <a:xfrm>
            <a:off x="177121" y="5452759"/>
            <a:ext cx="2245507" cy="1321395"/>
          </a:xfrm>
          <a:prstGeom prst="rect">
            <a:avLst/>
          </a:prstGeom>
        </p:spPr>
      </p:pic>
    </p:spTree>
    <p:extLst>
      <p:ext uri="{BB962C8B-B14F-4D97-AF65-F5344CB8AC3E}">
        <p14:creationId xmlns:p14="http://schemas.microsoft.com/office/powerpoint/2010/main" val="379022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62C88-8413-46E6-9889-69A0A65B8D06}"/>
              </a:ext>
            </a:extLst>
          </p:cNvPr>
          <p:cNvSpPr>
            <a:spLocks noGrp="1"/>
          </p:cNvSpPr>
          <p:nvPr>
            <p:ph type="title"/>
          </p:nvPr>
        </p:nvSpPr>
        <p:spPr>
          <a:xfrm>
            <a:off x="1073151" y="446088"/>
            <a:ext cx="3547533" cy="1538576"/>
          </a:xfrm>
        </p:spPr>
        <p:txBody>
          <a:bodyPr/>
          <a:lstStyle/>
          <a:p>
            <a:pPr algn="ctr"/>
            <a:r>
              <a:rPr lang="fr-FR" sz="4000" dirty="0"/>
              <a:t> </a:t>
            </a:r>
            <a:br>
              <a:rPr lang="fr-FR" sz="4000" dirty="0"/>
            </a:br>
            <a:br>
              <a:rPr lang="fr-FR" sz="4000" dirty="0"/>
            </a:br>
            <a:r>
              <a:rPr lang="fr-FR" sz="7200" dirty="0"/>
              <a:t>RAPPEL</a:t>
            </a:r>
          </a:p>
        </p:txBody>
      </p:sp>
      <p:sp>
        <p:nvSpPr>
          <p:cNvPr id="3" name="Espace réservé du contenu 2">
            <a:extLst>
              <a:ext uri="{FF2B5EF4-FFF2-40B4-BE49-F238E27FC236}">
                <a16:creationId xmlns:a16="http://schemas.microsoft.com/office/drawing/2014/main" id="{8F953513-7389-4643-A9AB-5AF94DEEDC02}"/>
              </a:ext>
            </a:extLst>
          </p:cNvPr>
          <p:cNvSpPr>
            <a:spLocks noGrp="1"/>
          </p:cNvSpPr>
          <p:nvPr>
            <p:ph idx="1"/>
          </p:nvPr>
        </p:nvSpPr>
        <p:spPr>
          <a:xfrm>
            <a:off x="4855633" y="446088"/>
            <a:ext cx="6252633" cy="5856741"/>
          </a:xfrm>
        </p:spPr>
        <p:txBody>
          <a:bodyPr>
            <a:normAutofit fontScale="92500"/>
          </a:bodyPr>
          <a:lstStyle/>
          <a:p>
            <a:pPr marL="0" indent="0">
              <a:buNone/>
            </a:pPr>
            <a:endParaRPr lang="fr-FR" sz="3200" b="1" i="1" u="sng" dirty="0"/>
          </a:p>
          <a:p>
            <a:r>
              <a:rPr lang="fr-FR" sz="3200" b="1" i="1" u="sng" dirty="0"/>
              <a:t>Powerpoint de présentation du CREFOP  (dont </a:t>
            </a:r>
            <a:r>
              <a:rPr lang="fr-FR" sz="3200" b="1" i="1" u="sng" dirty="0" err="1"/>
              <a:t>decret</a:t>
            </a:r>
            <a:r>
              <a:rPr lang="fr-FR" sz="3200" b="1" i="1" u="sng" dirty="0"/>
              <a:t>)</a:t>
            </a:r>
            <a:endParaRPr lang="fr-FR" dirty="0"/>
          </a:p>
          <a:p>
            <a:r>
              <a:rPr lang="fr-FR" sz="3200" b="1" i="1" u="sng" dirty="0"/>
              <a:t>Arrêté Préfectoral du 23/12/19</a:t>
            </a:r>
          </a:p>
          <a:p>
            <a:r>
              <a:rPr lang="fr-FR" sz="3200" b="1" i="1" u="sng" dirty="0"/>
              <a:t>Lexique de la formation professionnelle</a:t>
            </a:r>
          </a:p>
          <a:p>
            <a:r>
              <a:rPr lang="fr-FR" sz="3200" b="1" i="1" u="sng" dirty="0"/>
              <a:t>Bilans annuels détaillés (2016 à 2019)</a:t>
            </a:r>
          </a:p>
          <a:p>
            <a:r>
              <a:rPr lang="fr-FR" sz="3200" b="1" i="1" u="sng" dirty="0"/>
              <a:t>Projet de Règlement Intérieur</a:t>
            </a:r>
          </a:p>
          <a:p>
            <a:r>
              <a:rPr lang="fr-FR" sz="3200" b="1" i="1" u="sng" dirty="0"/>
              <a:t>Projet de Mandat</a:t>
            </a:r>
          </a:p>
          <a:p>
            <a:endParaRPr lang="fr-FR" sz="3200" b="1" i="1" u="sng" dirty="0"/>
          </a:p>
          <a:p>
            <a:endParaRPr lang="fr-FR" dirty="0"/>
          </a:p>
        </p:txBody>
      </p:sp>
      <p:sp>
        <p:nvSpPr>
          <p:cNvPr id="4" name="Espace réservé du texte 3">
            <a:extLst>
              <a:ext uri="{FF2B5EF4-FFF2-40B4-BE49-F238E27FC236}">
                <a16:creationId xmlns:a16="http://schemas.microsoft.com/office/drawing/2014/main" id="{4D8658C6-65AC-4DD7-AA6D-535E6AB39C04}"/>
              </a:ext>
            </a:extLst>
          </p:cNvPr>
          <p:cNvSpPr>
            <a:spLocks noGrp="1"/>
          </p:cNvSpPr>
          <p:nvPr>
            <p:ph type="body" sz="half" idx="2"/>
          </p:nvPr>
        </p:nvSpPr>
        <p:spPr>
          <a:xfrm>
            <a:off x="270165" y="2260738"/>
            <a:ext cx="4727862" cy="4275144"/>
          </a:xfrm>
        </p:spPr>
        <p:txBody>
          <a:bodyPr>
            <a:normAutofit/>
          </a:bodyPr>
          <a:lstStyle/>
          <a:p>
            <a:pPr algn="ctr"/>
            <a:r>
              <a:rPr lang="fr-FR" sz="4000" b="1" dirty="0">
                <a:solidFill>
                  <a:srgbClr val="FF0000"/>
                </a:solidFill>
              </a:rPr>
              <a:t>Documents</a:t>
            </a:r>
          </a:p>
          <a:p>
            <a:pPr algn="ctr"/>
            <a:r>
              <a:rPr lang="fr-FR" sz="4000" b="1" dirty="0">
                <a:solidFill>
                  <a:srgbClr val="FF0000"/>
                </a:solidFill>
              </a:rPr>
              <a:t>Complémentaires</a:t>
            </a:r>
          </a:p>
          <a:p>
            <a:pPr algn="ctr"/>
            <a:r>
              <a:rPr lang="fr-FR" sz="4000" b="1" dirty="0">
                <a:solidFill>
                  <a:srgbClr val="FF0000"/>
                </a:solidFill>
              </a:rPr>
              <a:t> transmis </a:t>
            </a:r>
          </a:p>
          <a:p>
            <a:pPr algn="ctr"/>
            <a:r>
              <a:rPr lang="fr-FR" sz="4000" b="1" dirty="0">
                <a:solidFill>
                  <a:srgbClr val="FF0000"/>
                </a:solidFill>
              </a:rPr>
              <a:t>par </a:t>
            </a:r>
          </a:p>
          <a:p>
            <a:pPr algn="ctr"/>
            <a:r>
              <a:rPr lang="fr-FR" sz="4000" b="1" dirty="0">
                <a:solidFill>
                  <a:srgbClr val="FF0000"/>
                </a:solidFill>
              </a:rPr>
              <a:t>mail</a:t>
            </a:r>
          </a:p>
        </p:txBody>
      </p:sp>
    </p:spTree>
    <p:extLst>
      <p:ext uri="{BB962C8B-B14F-4D97-AF65-F5344CB8AC3E}">
        <p14:creationId xmlns:p14="http://schemas.microsoft.com/office/powerpoint/2010/main" val="314132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676A094-88C0-4427-9FB1-832D1FC278CD}"/>
              </a:ext>
            </a:extLst>
          </p:cNvPr>
          <p:cNvSpPr>
            <a:spLocks noGrp="1"/>
          </p:cNvSpPr>
          <p:nvPr>
            <p:ph type="title"/>
          </p:nvPr>
        </p:nvSpPr>
        <p:spPr/>
        <p:txBody>
          <a:bodyPr/>
          <a:lstStyle/>
          <a:p>
            <a:pPr fontAlgn="auto">
              <a:spcAft>
                <a:spcPts val="0"/>
              </a:spcAft>
              <a:defRPr/>
            </a:pPr>
            <a:r>
              <a:rPr lang="fr-FR" sz="2400" dirty="0"/>
              <a:t>Le cadre juridique</a:t>
            </a:r>
            <a:br>
              <a:rPr lang="fr-FR" dirty="0"/>
            </a:br>
            <a:br>
              <a:rPr lang="fr-FR" dirty="0"/>
            </a:br>
            <a:endParaRPr lang="fr-FR" dirty="0"/>
          </a:p>
        </p:txBody>
      </p:sp>
      <p:sp>
        <p:nvSpPr>
          <p:cNvPr id="10244" name="Espace réservé du contenu 6">
            <a:extLst>
              <a:ext uri="{FF2B5EF4-FFF2-40B4-BE49-F238E27FC236}">
                <a16:creationId xmlns:a16="http://schemas.microsoft.com/office/drawing/2014/main" id="{8CAEE551-FDA6-44A2-A83B-7423952E34E8}"/>
              </a:ext>
            </a:extLst>
          </p:cNvPr>
          <p:cNvSpPr>
            <a:spLocks noGrp="1" noChangeArrowheads="1"/>
          </p:cNvSpPr>
          <p:nvPr>
            <p:ph idx="1"/>
          </p:nvPr>
        </p:nvSpPr>
        <p:spPr/>
        <p:txBody>
          <a:bodyPr>
            <a:noAutofit/>
          </a:bodyPr>
          <a:lstStyle/>
          <a:p>
            <a:endParaRPr lang="fr-FR" altLang="fr-FR" sz="1400" dirty="0"/>
          </a:p>
          <a:p>
            <a:endParaRPr lang="fr-FR" altLang="fr-FR" sz="1400" dirty="0"/>
          </a:p>
          <a:p>
            <a:endParaRPr lang="fr-FR" altLang="fr-FR" sz="1400" dirty="0"/>
          </a:p>
          <a:p>
            <a:endParaRPr lang="fr-FR" altLang="fr-FR" sz="1400" dirty="0"/>
          </a:p>
          <a:p>
            <a:r>
              <a:rPr lang="fr-FR" altLang="fr-FR" sz="1400" dirty="0"/>
              <a:t> </a:t>
            </a:r>
            <a:r>
              <a:rPr lang="fr-FR" altLang="fr-FR" b="1" dirty="0"/>
              <a:t>Décret no 2014-1055 du 16 septembre 2014 relatif aux missions, à la composition et au fonctionnement du comité régional de l’emploi, de la formation et de l’orientation professionnelles  :</a:t>
            </a:r>
          </a:p>
          <a:p>
            <a:pPr algn="just"/>
            <a:r>
              <a:rPr lang="fr-FR" altLang="fr-FR" i="1" dirty="0"/>
              <a:t>Le comité régional de l’emploi, de la formation et de l’orientation professionnelles est </a:t>
            </a:r>
            <a:r>
              <a:rPr lang="fr-FR" altLang="fr-FR" b="1" i="1" dirty="0">
                <a:solidFill>
                  <a:srgbClr val="0070C0"/>
                </a:solidFill>
              </a:rPr>
              <a:t>chargé des fonctions de diagnostic, d’étude, de suivi et d’évaluation des politiques nécessaires pour assurer la coordination entre les acteurs des politiques d’orientation, de formation professionnelle et d’emploi et la cohérence des programmes de formation dans la région</a:t>
            </a:r>
            <a:r>
              <a:rPr lang="fr-FR" altLang="fr-FR" i="1" dirty="0"/>
              <a:t>, en lien avec le Conseil national de l’emploi, de la formation et de l’orientation professionnelles mentionné à l’article L. 6123-</a:t>
            </a:r>
            <a:endParaRPr lang="fr-FR" altLang="fr-FR" b="1" i="1" dirty="0"/>
          </a:p>
          <a:p>
            <a:endParaRPr lang="fr-FR" altLang="fr-FR" b="1" i="1" dirty="0"/>
          </a:p>
          <a:p>
            <a:endParaRPr lang="fr-FR" altLang="fr-FR" sz="1400" b="1" i="1" dirty="0"/>
          </a:p>
          <a:p>
            <a:endParaRPr lang="fr-FR" altLang="fr-FR" sz="1400" b="1" dirty="0"/>
          </a:p>
          <a:p>
            <a:endParaRPr lang="fr-FR" altLang="fr-FR" sz="1400" b="1" dirty="0"/>
          </a:p>
          <a:p>
            <a:endParaRPr lang="fr-FR" altLang="fr-FR" sz="1400" dirty="0"/>
          </a:p>
        </p:txBody>
      </p:sp>
      <p:sp>
        <p:nvSpPr>
          <p:cNvPr id="10243" name="Espace réservé du texte 5">
            <a:extLst>
              <a:ext uri="{FF2B5EF4-FFF2-40B4-BE49-F238E27FC236}">
                <a16:creationId xmlns:a16="http://schemas.microsoft.com/office/drawing/2014/main" id="{DD801512-54E6-4893-ABBC-4DE8D413B72A}"/>
              </a:ext>
            </a:extLst>
          </p:cNvPr>
          <p:cNvSpPr>
            <a:spLocks noGrp="1" noChangeArrowheads="1"/>
          </p:cNvSpPr>
          <p:nvPr>
            <p:ph type="body" sz="half" idx="2"/>
          </p:nvPr>
        </p:nvSpPr>
        <p:spPr/>
        <p:txBody>
          <a:bodyPr>
            <a:normAutofit/>
          </a:bodyPr>
          <a:lstStyle/>
          <a:p>
            <a:pPr>
              <a:spcBef>
                <a:spcPct val="0"/>
              </a:spcBef>
            </a:pPr>
            <a:r>
              <a:rPr lang="fr-FR" altLang="fr-FR" sz="2800" b="1" u="sng" dirty="0">
                <a:solidFill>
                  <a:srgbClr val="C00000"/>
                </a:solidFill>
              </a:rPr>
              <a:t>Des missions définies par décret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4519A-18B3-4F62-8A42-9E007C19E951}"/>
              </a:ext>
            </a:extLst>
          </p:cNvPr>
          <p:cNvSpPr>
            <a:spLocks noGrp="1"/>
          </p:cNvSpPr>
          <p:nvPr>
            <p:ph type="title"/>
          </p:nvPr>
        </p:nvSpPr>
        <p:spPr/>
        <p:txBody>
          <a:bodyPr/>
          <a:lstStyle/>
          <a:p>
            <a:r>
              <a:rPr lang="fr-FR" dirty="0"/>
              <a:t>Arrêté Préfectoral </a:t>
            </a:r>
            <a:br>
              <a:rPr lang="fr-FR" dirty="0"/>
            </a:br>
            <a:r>
              <a:rPr lang="fr-FR" dirty="0"/>
              <a:t>N° R02-2019-12-23-003</a:t>
            </a:r>
          </a:p>
        </p:txBody>
      </p:sp>
      <p:sp>
        <p:nvSpPr>
          <p:cNvPr id="3" name="Espace réservé du contenu 2">
            <a:extLst>
              <a:ext uri="{FF2B5EF4-FFF2-40B4-BE49-F238E27FC236}">
                <a16:creationId xmlns:a16="http://schemas.microsoft.com/office/drawing/2014/main" id="{39D6ABF4-77BF-49B1-AF5C-FB10E6F0B3CF}"/>
              </a:ext>
            </a:extLst>
          </p:cNvPr>
          <p:cNvSpPr>
            <a:spLocks noGrp="1"/>
          </p:cNvSpPr>
          <p:nvPr>
            <p:ph idx="1"/>
          </p:nvPr>
        </p:nvSpPr>
        <p:spPr>
          <a:xfrm>
            <a:off x="4696885" y="1208315"/>
            <a:ext cx="7190316" cy="5560060"/>
          </a:xfrm>
        </p:spPr>
        <p:txBody>
          <a:bodyPr/>
          <a:lstStyle/>
          <a:p>
            <a:r>
              <a:rPr lang="fr-FR" b="1" dirty="0"/>
              <a:t>Les représentants de l’Etat</a:t>
            </a:r>
          </a:p>
          <a:p>
            <a:r>
              <a:rPr lang="fr-FR" b="1" dirty="0"/>
              <a:t>Les représentants de la Collectivité Territoriale de Martinique</a:t>
            </a:r>
          </a:p>
          <a:p>
            <a:r>
              <a:rPr lang="fr-FR" b="1" dirty="0"/>
              <a:t>Les représentants des organisations syndicales de salariés</a:t>
            </a:r>
          </a:p>
          <a:p>
            <a:r>
              <a:rPr lang="fr-FR" b="1" dirty="0"/>
              <a:t>Les représentants des organisations professionnelles d’employeurs</a:t>
            </a:r>
          </a:p>
          <a:p>
            <a:r>
              <a:rPr lang="fr-FR" b="1" dirty="0"/>
              <a:t>Les représentants des trois réseaux consulaires</a:t>
            </a:r>
          </a:p>
          <a:p>
            <a:r>
              <a:rPr lang="fr-FR" b="1" dirty="0"/>
              <a:t>Les représentants des principaux opérateurs de l’emploi, de la formation et de l’orientation professionnelle</a:t>
            </a:r>
          </a:p>
        </p:txBody>
      </p:sp>
      <p:sp>
        <p:nvSpPr>
          <p:cNvPr id="4" name="Espace réservé du texte 3">
            <a:extLst>
              <a:ext uri="{FF2B5EF4-FFF2-40B4-BE49-F238E27FC236}">
                <a16:creationId xmlns:a16="http://schemas.microsoft.com/office/drawing/2014/main" id="{5F261D46-2BE2-4890-B5C7-A7E9C1F97E05}"/>
              </a:ext>
            </a:extLst>
          </p:cNvPr>
          <p:cNvSpPr>
            <a:spLocks noGrp="1"/>
          </p:cNvSpPr>
          <p:nvPr>
            <p:ph type="body" sz="half" idx="2"/>
          </p:nvPr>
        </p:nvSpPr>
        <p:spPr/>
        <p:txBody>
          <a:bodyPr>
            <a:normAutofit/>
          </a:bodyPr>
          <a:lstStyle/>
          <a:p>
            <a:r>
              <a:rPr lang="fr-FR" sz="3200" b="1" dirty="0">
                <a:solidFill>
                  <a:srgbClr val="C00000"/>
                </a:solidFill>
              </a:rPr>
              <a:t>Six </a:t>
            </a:r>
          </a:p>
          <a:p>
            <a:r>
              <a:rPr lang="fr-FR" sz="3200" b="1" dirty="0">
                <a:solidFill>
                  <a:srgbClr val="C00000"/>
                </a:solidFill>
              </a:rPr>
              <a:t>collèges représentés</a:t>
            </a:r>
          </a:p>
        </p:txBody>
      </p:sp>
    </p:spTree>
    <p:extLst>
      <p:ext uri="{BB962C8B-B14F-4D97-AF65-F5344CB8AC3E}">
        <p14:creationId xmlns:p14="http://schemas.microsoft.com/office/powerpoint/2010/main" val="126062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3DC3B-B84A-4F90-AA82-B5899461393D}"/>
              </a:ext>
            </a:extLst>
          </p:cNvPr>
          <p:cNvSpPr>
            <a:spLocks noGrp="1"/>
          </p:cNvSpPr>
          <p:nvPr>
            <p:ph type="title"/>
          </p:nvPr>
        </p:nvSpPr>
        <p:spPr/>
        <p:txBody>
          <a:bodyPr/>
          <a:lstStyle/>
          <a:p>
            <a:pPr algn="ctr"/>
            <a:r>
              <a:rPr lang="fr-FR" dirty="0"/>
              <a:t>Une Co-Présidence</a:t>
            </a:r>
            <a:br>
              <a:rPr lang="fr-FR" dirty="0"/>
            </a:br>
            <a:r>
              <a:rPr lang="fr-FR" sz="2800" dirty="0"/>
              <a:t>(Article 3 de l’arrêté)</a:t>
            </a:r>
          </a:p>
        </p:txBody>
      </p:sp>
      <p:sp>
        <p:nvSpPr>
          <p:cNvPr id="3" name="Espace réservé du contenu 2">
            <a:extLst>
              <a:ext uri="{FF2B5EF4-FFF2-40B4-BE49-F238E27FC236}">
                <a16:creationId xmlns:a16="http://schemas.microsoft.com/office/drawing/2014/main" id="{F78F7BBD-026B-47A5-9218-FEDFFAB8A80C}"/>
              </a:ext>
            </a:extLst>
          </p:cNvPr>
          <p:cNvSpPr>
            <a:spLocks noGrp="1"/>
          </p:cNvSpPr>
          <p:nvPr>
            <p:ph idx="1"/>
          </p:nvPr>
        </p:nvSpPr>
        <p:spPr/>
        <p:txBody>
          <a:bodyPr>
            <a:normAutofit/>
          </a:bodyPr>
          <a:lstStyle/>
          <a:p>
            <a:pPr marL="0" indent="0" algn="just">
              <a:buNone/>
            </a:pPr>
            <a:r>
              <a:rPr lang="fr-FR" sz="2400" dirty="0"/>
              <a:t>La composition du Comité Régional de l’Emploi de la Formation et de l’Orientation Professionnelle (</a:t>
            </a:r>
            <a:r>
              <a:rPr lang="fr-FR" sz="2400" b="1" dirty="0"/>
              <a:t>CREFOP</a:t>
            </a:r>
            <a:r>
              <a:rPr lang="fr-FR" sz="2400" dirty="0"/>
              <a:t>) de la Collectivité Territoriale de la Martinique est </a:t>
            </a:r>
            <a:r>
              <a:rPr lang="fr-FR" sz="2400" b="1" dirty="0"/>
              <a:t>présidée conjointement par le Préfet </a:t>
            </a:r>
            <a:r>
              <a:rPr lang="fr-FR" sz="2400" dirty="0"/>
              <a:t>ou son représentant d’une part, et le </a:t>
            </a:r>
            <a:r>
              <a:rPr lang="fr-FR" sz="2400" b="1" dirty="0"/>
              <a:t>Président du Conseil Exécutif de la Collectivité Territoriale de Martinique</a:t>
            </a:r>
            <a:r>
              <a:rPr lang="fr-FR" sz="2400" dirty="0"/>
              <a:t> ou son représentant d’autre part.</a:t>
            </a:r>
          </a:p>
        </p:txBody>
      </p:sp>
    </p:spTree>
    <p:extLst>
      <p:ext uri="{BB962C8B-B14F-4D97-AF65-F5344CB8AC3E}">
        <p14:creationId xmlns:p14="http://schemas.microsoft.com/office/powerpoint/2010/main" val="2391041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i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E0E60CF47D84F94EEC20B06DC958F" ma:contentTypeVersion="11" ma:contentTypeDescription="Crée un document." ma:contentTypeScope="" ma:versionID="a930f2fc40f5d29fb1d5c900bd840512">
  <xsd:schema xmlns:xsd="http://www.w3.org/2001/XMLSchema" xmlns:xs="http://www.w3.org/2001/XMLSchema" xmlns:p="http://schemas.microsoft.com/office/2006/metadata/properties" xmlns:ns3="84b4ec41-cb60-4d73-96f3-1426e55eaf57" xmlns:ns4="0121612a-997b-4bf4-822a-1ad057fd132e" targetNamespace="http://schemas.microsoft.com/office/2006/metadata/properties" ma:root="true" ma:fieldsID="9a876f133ef1d72186d79c40b764e339" ns3:_="" ns4:_="">
    <xsd:import namespace="84b4ec41-cb60-4d73-96f3-1426e55eaf57"/>
    <xsd:import namespace="0121612a-997b-4bf4-822a-1ad057fd13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4ec41-cb60-4d73-96f3-1426e55eaf57"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1612a-997b-4bf4-822a-1ad057fd13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643EB-4609-4F7D-B592-CF04944C2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4ec41-cb60-4d73-96f3-1426e55eaf57"/>
    <ds:schemaRef ds:uri="0121612a-997b-4bf4-822a-1ad057fd13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BF4DA7-1B4D-486A-A5EF-B793B6EFA347}">
  <ds:schemaRefs>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0121612a-997b-4bf4-822a-1ad057fd132e"/>
    <ds:schemaRef ds:uri="84b4ec41-cb60-4d73-96f3-1426e55eaf57"/>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DF76716-558A-4224-A0B4-0AE288976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1305</TotalTime>
  <Words>3031</Words>
  <Application>Microsoft Office PowerPoint</Application>
  <PresentationFormat>Grand écran</PresentationFormat>
  <Paragraphs>723</Paragraphs>
  <Slides>52</Slides>
  <Notes>16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52</vt:i4>
      </vt:variant>
    </vt:vector>
  </HeadingPairs>
  <TitlesOfParts>
    <vt:vector size="64" baseType="lpstr">
      <vt:lpstr>Arial</vt:lpstr>
      <vt:lpstr>Broadway</vt:lpstr>
      <vt:lpstr>Calibri</vt:lpstr>
      <vt:lpstr>Candara</vt:lpstr>
      <vt:lpstr>Century Gothic</vt:lpstr>
      <vt:lpstr>Corbel</vt:lpstr>
      <vt:lpstr>Courier New</vt:lpstr>
      <vt:lpstr>Symbol</vt:lpstr>
      <vt:lpstr>Times New Roman</vt:lpstr>
      <vt:lpstr>Wingdings</vt:lpstr>
      <vt:lpstr>Wingdings 2</vt:lpstr>
      <vt:lpstr>Concis</vt:lpstr>
      <vt:lpstr> </vt:lpstr>
      <vt:lpstr>Programme de la séance plénière  </vt:lpstr>
      <vt:lpstr>Présentation PowerPoint</vt:lpstr>
      <vt:lpstr>Ouverture </vt:lpstr>
      <vt:lpstr>LE  CREFOP    DE  QUOI  S’AGIT T’IL ?</vt:lpstr>
      <vt:lpstr>   RAPPEL</vt:lpstr>
      <vt:lpstr>Le cadre juridique  </vt:lpstr>
      <vt:lpstr>Arrêté Préfectoral  N° R02-2019-12-23-003</vt:lpstr>
      <vt:lpstr>Une Co-Présidence (Article 3 de l’arrêté)</vt:lpstr>
      <vt:lpstr>Les représentants de l’Etat</vt:lpstr>
      <vt:lpstr>Les  représentants de la CTM</vt:lpstr>
      <vt:lpstr>Les représentants des organisations syndicales de salariés</vt:lpstr>
      <vt:lpstr>Les représentants des organisations professionnelles d’employeurs</vt:lpstr>
      <vt:lpstr>Les  trois réseaux consulaires</vt:lpstr>
      <vt:lpstr>  Les représentants des principaux opérateurs de l’Emploi , de la formation et de l’orientation professionnelle </vt:lpstr>
      <vt:lpstr>MISSIONS  GENERALES</vt:lpstr>
      <vt:lpstr>MISSIONS  SPECIFIQUES</vt:lpstr>
      <vt:lpstr>  LES  INSTANCES  DU  CREFOP</vt:lpstr>
      <vt:lpstr>LE  BUREAU</vt:lpstr>
      <vt:lpstr>LES  COMMISSIONS OBLIGATOIRES</vt:lpstr>
      <vt:lpstr>RAPPORT D’ACTIVITES</vt:lpstr>
      <vt:lpstr>     MANDATURE  PRECEDENTE  </vt:lpstr>
      <vt:lpstr>Présentation PowerPoint</vt:lpstr>
      <vt:lpstr>Les  travaux récurrents </vt:lpstr>
      <vt:lpstr>Présentation PowerPoint</vt:lpstr>
      <vt:lpstr>Présentation PowerPoint</vt:lpstr>
      <vt:lpstr>  Les Avis du  CREFOP</vt:lpstr>
      <vt:lpstr>Les Avis récurrents </vt:lpstr>
      <vt:lpstr>Présentation PowerPoint</vt:lpstr>
      <vt:lpstr>Présentation PowerPoint</vt:lpstr>
      <vt:lpstr>Le Règlement  Intérieur</vt:lpstr>
      <vt:lpstr>EXPRESSION  DES  AVIS</vt:lpstr>
      <vt:lpstr>Présentation PowerPoint</vt:lpstr>
      <vt:lpstr>Présentation PowerPoint</vt:lpstr>
      <vt:lpstr>Présentation PowerPoint</vt:lpstr>
      <vt:lpstr>Plénier  du CREFOP</vt:lpstr>
      <vt:lpstr>  SECRETARIAT PERMANENT</vt:lpstr>
      <vt:lpstr>  SECRETARIAT PERMANENT</vt:lpstr>
      <vt:lpstr>  SECRETARIAT PERMANENT</vt:lpstr>
      <vt:lpstr>Plénier  du CREFOP</vt:lpstr>
      <vt:lpstr>RAPPEL  DE  L’ORGANISATION</vt:lpstr>
      <vt:lpstr> BUREAU  (Rappel)</vt:lpstr>
      <vt:lpstr>Plénier  du CREFOP</vt:lpstr>
      <vt:lpstr>Plénier  du CREFOP</vt:lpstr>
      <vt:lpstr>Plénier  du CREFOP</vt:lpstr>
      <vt:lpstr>LE  BUREAU</vt:lpstr>
      <vt:lpstr>Plénier  du CREFOP</vt:lpstr>
      <vt:lpstr>    EMploi (Obligatoire)  </vt:lpstr>
      <vt:lpstr>    Comptes (Obligatoire)  </vt:lpstr>
      <vt:lpstr>  Orientation et  Formation</vt:lpstr>
      <vt:lpstr>Territoires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Edda Pulvar</dc:creator>
  <cp:lastModifiedBy>Edda Pulvar</cp:lastModifiedBy>
  <cp:revision>90</cp:revision>
  <cp:lastPrinted>2020-09-10T20:35:45Z</cp:lastPrinted>
  <dcterms:created xsi:type="dcterms:W3CDTF">2020-03-21T15:36:38Z</dcterms:created>
  <dcterms:modified xsi:type="dcterms:W3CDTF">2020-09-28T16:26:49Z</dcterms:modified>
</cp:coreProperties>
</file>